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5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13" r:id="rId1"/>
    <p:sldMasterId id="2147483816" r:id="rId2"/>
    <p:sldMasterId id="2147483830" r:id="rId3"/>
    <p:sldMasterId id="2147484741" r:id="rId4"/>
    <p:sldMasterId id="2147484752" r:id="rId5"/>
  </p:sldMasterIdLst>
  <p:notesMasterIdLst>
    <p:notesMasterId r:id="rId14"/>
  </p:notesMasterIdLst>
  <p:handoutMasterIdLst>
    <p:handoutMasterId r:id="rId15"/>
  </p:handoutMasterIdLst>
  <p:sldIdLst>
    <p:sldId id="5599" r:id="rId6"/>
    <p:sldId id="6221" r:id="rId7"/>
    <p:sldId id="5602" r:id="rId8"/>
    <p:sldId id="5603" r:id="rId9"/>
    <p:sldId id="6222" r:id="rId10"/>
    <p:sldId id="5601" r:id="rId11"/>
    <p:sldId id="5593" r:id="rId12"/>
    <p:sldId id="5594" r:id="rId13"/>
  </p:sldIdLst>
  <p:sldSz cx="15119350" cy="10691813"/>
  <p:notesSz cx="6792913" cy="992505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Golos UI" panose="020B0604020202020204" charset="-52"/>
      <p:regular r:id="rId22"/>
      <p:bold r:id="rId23"/>
    </p:embeddedFont>
    <p:embeddedFont>
      <p:font typeface="Golos UI Medium" panose="020B0604020202020204" pitchFamily="34" charset="-52"/>
      <p:regular r:id="rId24"/>
    </p:embeddedFont>
    <p:embeddedFont>
      <p:font typeface="Golos UI Medium" panose="020B0604020202020204" pitchFamily="34" charset="-52"/>
      <p:regular r:id="rId24"/>
    </p:embeddedFont>
    <p:embeddedFont>
      <p:font typeface="Helvetica" panose="020B0604020202020204" pitchFamily="34" charset="0"/>
      <p:regular r:id="rId25"/>
      <p:bold r:id="rId26"/>
      <p:italic r:id="rId27"/>
      <p:boldItalic r:id="rId28"/>
    </p:embeddedFont>
    <p:embeddedFont>
      <p:font typeface="Helvetica Light" panose="020B0604020202020204" charset="0"/>
      <p:regular r:id="rId29"/>
    </p:embeddedFont>
    <p:embeddedFont>
      <p:font typeface="Trebuchet MS" panose="020B0603020202020204" pitchFamily="34" charset="0"/>
      <p:regular r:id="rId30"/>
      <p:bold r:id="rId31"/>
      <p:italic r:id="rId32"/>
      <p:boldItalic r:id="rId33"/>
    </p:embeddedFont>
    <p:embeddedFont>
      <p:font typeface="Trebuchet MS Обычный" panose="020B060402020202020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74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48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22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96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70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44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718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92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итульный" id="{75847762-96E1-454D-91E1-A6E0F8B135AC}">
          <p14:sldIdLst>
            <p14:sldId id="5599"/>
          </p14:sldIdLst>
        </p14:section>
        <p14:section name="Обращения граждан" id="{B3A802FD-79E7-4D17-A0EC-6C136CB1FE81}">
          <p14:sldIdLst>
            <p14:sldId id="6221"/>
            <p14:sldId id="5602"/>
            <p14:sldId id="5603"/>
            <p14:sldId id="6222"/>
            <p14:sldId id="5601"/>
            <p14:sldId id="5593"/>
            <p14:sldId id="5594"/>
          </p14:sldIdLst>
        </p14:section>
        <p14:section name="Отключение лифтового оборудования" id="{4F51CC61-31B4-4454-A004-3CCCDAAA61EE}">
          <p14:sldIdLst/>
        </p14:section>
        <p14:section name="Энергоресурсы" id="{AC8EE2B6-AB08-47DC-9112-4AFE5F20011C}">
          <p14:sldIdLst/>
        </p14:section>
        <p14:section name="МНО" id="{AA2C0B72-2D17-4E6F-952C-A8EAFF25F84D}">
          <p14:sldIdLst/>
        </p14:section>
        <p14:section name="Приложение" id="{FF415A29-162D-4646-84F4-A685666B37B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642" userDrawn="1">
          <p15:clr>
            <a:srgbClr val="A4A3A4"/>
          </p15:clr>
        </p15:guide>
        <p15:guide id="2" pos="7121" userDrawn="1">
          <p15:clr>
            <a:srgbClr val="A4A3A4"/>
          </p15:clr>
        </p15:guide>
        <p15:guide id="3" pos="6826" userDrawn="1">
          <p15:clr>
            <a:srgbClr val="A4A3A4"/>
          </p15:clr>
        </p15:guide>
        <p15:guide id="4" pos="1814" userDrawn="1">
          <p15:clr>
            <a:srgbClr val="A4A3A4"/>
          </p15:clr>
        </p15:guide>
        <p15:guide id="12" orient="horz" pos="2052" userDrawn="1">
          <p15:clr>
            <a:srgbClr val="A4A3A4"/>
          </p15:clr>
        </p15:guide>
        <p15:guide id="14" orient="horz" pos="487" userDrawn="1">
          <p15:clr>
            <a:srgbClr val="A4A3A4"/>
          </p15:clr>
        </p15:guide>
        <p15:guide id="18" pos="5601" userDrawn="1">
          <p15:clr>
            <a:srgbClr val="A4A3A4"/>
          </p15:clr>
        </p15:guide>
        <p15:guide id="19" pos="5193" userDrawn="1">
          <p15:clr>
            <a:srgbClr val="A4A3A4"/>
          </p15:clr>
        </p15:guide>
        <p15:guide id="20" orient="horz" pos="2959" userDrawn="1">
          <p15:clr>
            <a:srgbClr val="A4A3A4"/>
          </p15:clr>
        </p15:guide>
        <p15:guide id="21" orient="horz" pos="4660" userDrawn="1">
          <p15:clr>
            <a:srgbClr val="5ACBF0"/>
          </p15:clr>
        </p15:guide>
        <p15:guide id="22" orient="horz" pos="5522" userDrawn="1">
          <p15:clr>
            <a:srgbClr val="A4A3A4"/>
          </p15:clr>
        </p15:guide>
        <p15:guide id="24" pos="7710" userDrawn="1">
          <p15:clr>
            <a:srgbClr val="A4A3A4"/>
          </p15:clr>
        </p15:guide>
        <p15:guide id="25" pos="8890" userDrawn="1">
          <p15:clr>
            <a:srgbClr val="A4A3A4"/>
          </p15:clr>
        </p15:guide>
        <p15:guide id="26" pos="4467" userDrawn="1">
          <p15:clr>
            <a:srgbClr val="A4A3A4"/>
          </p15:clr>
        </p15:guide>
        <p15:guide id="27" orient="horz" pos="1054" userDrawn="1">
          <p15:clr>
            <a:srgbClr val="A4A3A4"/>
          </p15:clr>
        </p15:guide>
        <p15:guide id="29" orient="horz" pos="4116" userDrawn="1">
          <p15:clr>
            <a:srgbClr val="A4A3A4"/>
          </p15:clr>
        </p15:guide>
        <p15:guide id="30" pos="1859" userDrawn="1">
          <p15:clr>
            <a:srgbClr val="5ACBF0"/>
          </p15:clr>
        </p15:guide>
        <p15:guide id="31" orient="horz" pos="4207" userDrawn="1">
          <p15:clr>
            <a:srgbClr val="A4A3A4"/>
          </p15:clr>
        </p15:guide>
        <p15:guide id="33" pos="9185" userDrawn="1">
          <p15:clr>
            <a:srgbClr val="A4A3A4"/>
          </p15:clr>
        </p15:guide>
        <p15:guide id="34" pos="4989" userDrawn="1">
          <p15:clr>
            <a:srgbClr val="A4A3A4"/>
          </p15:clr>
        </p15:guide>
        <p15:guide id="36" orient="horz" pos="5227" userDrawn="1">
          <p15:clr>
            <a:srgbClr val="A4A3A4"/>
          </p15:clr>
        </p15:guide>
        <p15:guide id="39" pos="2653" userDrawn="1">
          <p15:clr>
            <a:srgbClr val="A4A3A4"/>
          </p15:clr>
        </p15:guide>
        <p15:guide id="40" pos="339" userDrawn="1">
          <p15:clr>
            <a:srgbClr val="A4A3A4"/>
          </p15:clr>
        </p15:guide>
        <p15:guide id="43" pos="7597" userDrawn="1">
          <p15:clr>
            <a:srgbClr val="5ACBF0"/>
          </p15:clr>
        </p15:guide>
        <p15:guide id="44" orient="horz" pos="918" userDrawn="1">
          <p15:clr>
            <a:srgbClr val="A4A3A4"/>
          </p15:clr>
        </p15:guide>
        <p15:guide id="45" orient="horz" pos="2415" userDrawn="1">
          <p15:clr>
            <a:srgbClr val="5ACBF0"/>
          </p15:clr>
        </p15:guide>
        <p15:guide id="46" orient="horz" pos="215" userDrawn="1">
          <p15:clr>
            <a:srgbClr val="A4A3A4"/>
          </p15:clr>
        </p15:guide>
        <p15:guide id="47" orient="horz" pos="5862" userDrawn="1">
          <p15:clr>
            <a:srgbClr val="A4A3A4"/>
          </p15:clr>
        </p15:guide>
        <p15:guide id="48" orient="horz" pos="11" userDrawn="1">
          <p15:clr>
            <a:srgbClr val="A4A3A4"/>
          </p15:clr>
        </p15:guide>
        <p15:guide id="50" orient="horz" pos="3322" userDrawn="1">
          <p15:clr>
            <a:srgbClr val="A4A3A4"/>
          </p15:clr>
        </p15:guide>
        <p15:guide id="51" orient="horz" pos="4524" userDrawn="1">
          <p15:clr>
            <a:srgbClr val="A4A3A4"/>
          </p15:clr>
        </p15:guide>
        <p15:guide id="52" orient="horz" pos="6475" userDrawn="1">
          <p15:clr>
            <a:srgbClr val="A4A3A4"/>
          </p15:clr>
        </p15:guide>
        <p15:guide id="53" orient="horz" pos="4456" userDrawn="1">
          <p15:clr>
            <a:srgbClr val="A4A3A4"/>
          </p15:clr>
        </p15:guide>
        <p15:guide id="54" orient="horz" pos="3231" userDrawn="1">
          <p15:clr>
            <a:srgbClr val="A4A3A4"/>
          </p15:clr>
        </p15:guide>
        <p15:guide id="55" pos="6554" userDrawn="1">
          <p15:clr>
            <a:srgbClr val="A4A3A4"/>
          </p15:clr>
        </p15:guide>
        <p15:guide id="56" orient="horz" pos="5000" userDrawn="1">
          <p15:clr>
            <a:srgbClr val="A4A3A4"/>
          </p15:clr>
        </p15:guide>
        <p15:guide id="57" orient="horz" pos="4728" userDrawn="1">
          <p15:clr>
            <a:srgbClr val="A4A3A4"/>
          </p15:clr>
        </p15:guide>
        <p15:guide id="58" pos="9117" userDrawn="1">
          <p15:clr>
            <a:srgbClr val="A4A3A4"/>
          </p15:clr>
        </p15:guide>
        <p15:guide id="59" pos="3129" userDrawn="1">
          <p15:clr>
            <a:srgbClr val="A4A3A4"/>
          </p15:clr>
        </p15:guide>
        <p15:guide id="60" orient="horz" pos="3073" userDrawn="1">
          <p15:clr>
            <a:srgbClr val="A4A3A4"/>
          </p15:clr>
        </p15:guide>
        <p15:guide id="61" pos="2267" userDrawn="1">
          <p15:clr>
            <a:srgbClr val="A4A3A4"/>
          </p15:clr>
        </p15:guide>
        <p15:guide id="62" pos="45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Галиченко Артём Александрович" initials="ГАА" lastIdx="1" clrIdx="6">
    <p:extLst>
      <p:ext uri="{19B8F6BF-5375-455C-9EA6-DF929625EA0E}">
        <p15:presenceInfo xmlns:p15="http://schemas.microsoft.com/office/powerpoint/2012/main" userId="S-1-5-21-3458641908-3572135408-2471819006-2455" providerId="AD"/>
      </p:ext>
    </p:extLst>
  </p:cmAuthor>
  <p:cmAuthor id="1" name="Миронов Дмитрий Сергеевич" initials="МДС" lastIdx="1" clrIdx="0"/>
  <p:cmAuthor id="2" name="Таболова Марина Петровна" initials="ТМП" lastIdx="2" clrIdx="1">
    <p:extLst>
      <p:ext uri="{19B8F6BF-5375-455C-9EA6-DF929625EA0E}">
        <p15:presenceInfo xmlns:p15="http://schemas.microsoft.com/office/powerpoint/2012/main" userId="S-1-5-21-3458641908-3572135408-2471819006-2831" providerId="AD"/>
      </p:ext>
    </p:extLst>
  </p:cmAuthor>
  <p:cmAuthor id="3" name="Владинцева Екатерина Игоревна" initials="ВЕИ" lastIdx="3" clrIdx="2">
    <p:extLst>
      <p:ext uri="{19B8F6BF-5375-455C-9EA6-DF929625EA0E}">
        <p15:presenceInfo xmlns:p15="http://schemas.microsoft.com/office/powerpoint/2012/main" userId="S-1-5-21-3458641908-3572135408-2471819006-2666" providerId="AD"/>
      </p:ext>
    </p:extLst>
  </p:cmAuthor>
  <p:cmAuthor id="4" name="Борисенко Никита Леонидович" initials="БНЛ" lastIdx="1" clrIdx="3">
    <p:extLst>
      <p:ext uri="{19B8F6BF-5375-455C-9EA6-DF929625EA0E}">
        <p15:presenceInfo xmlns:p15="http://schemas.microsoft.com/office/powerpoint/2012/main" userId="S-1-5-21-3458641908-3572135408-2471819006-2449" providerId="AD"/>
      </p:ext>
    </p:extLst>
  </p:cmAuthor>
  <p:cmAuthor id="5" name="Феофилактова Елена Владимировна" initials="ФЕВ" lastIdx="5" clrIdx="4">
    <p:extLst>
      <p:ext uri="{19B8F6BF-5375-455C-9EA6-DF929625EA0E}">
        <p15:presenceInfo xmlns:p15="http://schemas.microsoft.com/office/powerpoint/2012/main" userId="S-1-5-21-3458641908-3572135408-2471819006-2909" providerId="AD"/>
      </p:ext>
    </p:extLst>
  </p:cmAuthor>
  <p:cmAuthor id="6" name="Грачева Светлана Александровна" initials="ГСА" lastIdx="3" clrIdx="5">
    <p:extLst>
      <p:ext uri="{19B8F6BF-5375-455C-9EA6-DF929625EA0E}">
        <p15:presenceInfo xmlns:p15="http://schemas.microsoft.com/office/powerpoint/2012/main" userId="S-1-5-21-3458641908-3572135408-2471819006-27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000001"/>
    <a:srgbClr val="70AD47"/>
    <a:srgbClr val="BDD7EE"/>
    <a:srgbClr val="EF6B6B"/>
    <a:srgbClr val="548235"/>
    <a:srgbClr val="D3BCAB"/>
    <a:srgbClr val="DFC7B6"/>
    <a:srgbClr val="C2CDD8"/>
    <a:srgbClr val="FED5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98" autoAdjust="0"/>
    <p:restoredTop sz="96362" autoAdjust="0"/>
  </p:normalViewPr>
  <p:slideViewPr>
    <p:cSldViewPr snapToGrid="0" snapToObjects="1">
      <p:cViewPr>
        <p:scale>
          <a:sx n="75" d="100"/>
          <a:sy n="75" d="100"/>
        </p:scale>
        <p:origin x="1602" y="6"/>
      </p:cViewPr>
      <p:guideLst>
        <p:guide orient="horz" pos="2642"/>
        <p:guide pos="7121"/>
        <p:guide pos="6826"/>
        <p:guide pos="1814"/>
        <p:guide orient="horz" pos="2052"/>
        <p:guide orient="horz" pos="487"/>
        <p:guide pos="5601"/>
        <p:guide pos="5193"/>
        <p:guide orient="horz" pos="2959"/>
        <p:guide orient="horz" pos="4660"/>
        <p:guide orient="horz" pos="5522"/>
        <p:guide pos="7710"/>
        <p:guide pos="8890"/>
        <p:guide pos="4467"/>
        <p:guide orient="horz" pos="1054"/>
        <p:guide orient="horz" pos="4116"/>
        <p:guide pos="1859"/>
        <p:guide orient="horz" pos="4207"/>
        <p:guide pos="9185"/>
        <p:guide pos="4989"/>
        <p:guide orient="horz" pos="5227"/>
        <p:guide pos="2653"/>
        <p:guide pos="339"/>
        <p:guide pos="7597"/>
        <p:guide orient="horz" pos="918"/>
        <p:guide orient="horz" pos="2415"/>
        <p:guide orient="horz" pos="215"/>
        <p:guide orient="horz" pos="5862"/>
        <p:guide orient="horz" pos="11"/>
        <p:guide orient="horz" pos="3322"/>
        <p:guide orient="horz" pos="4524"/>
        <p:guide orient="horz" pos="6475"/>
        <p:guide orient="horz" pos="4456"/>
        <p:guide orient="horz" pos="3231"/>
        <p:guide pos="6554"/>
        <p:guide orient="horz" pos="5000"/>
        <p:guide orient="horz" pos="4728"/>
        <p:guide pos="9117"/>
        <p:guide pos="3129"/>
        <p:guide orient="horz" pos="3073"/>
        <p:guide pos="2267"/>
        <p:guide pos="45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7" d="100"/>
          <a:sy n="77" d="100"/>
        </p:scale>
        <p:origin x="400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presProps" Target="presProps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5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0742376765088E-4"/>
          <c:y val="0.25478783673559774"/>
          <c:w val="0.9997992925762329"/>
          <c:h val="0.584130844777760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F66-4377-B3C9-F8E9517D4B4F}"/>
              </c:ext>
            </c:extLst>
          </c:dPt>
          <c:dPt>
            <c:idx val="3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F66-4377-B3C9-F8E9517D4B4F}"/>
              </c:ext>
            </c:extLst>
          </c:dPt>
          <c:dPt>
            <c:idx val="4"/>
            <c:invertIfNegative val="0"/>
            <c:bubble3D val="0"/>
            <c:spPr>
              <a:solidFill>
                <a:srgbClr val="D1E7F6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F66-4377-B3C9-F8E9517D4B4F}"/>
              </c:ext>
            </c:extLst>
          </c:dPt>
          <c:dPt>
            <c:idx val="6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F66-4377-B3C9-F8E9517D4B4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Лист1!$A$2:$A$14</c:f>
              <c:strCache>
                <c:ptCount val="13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  <c:pt idx="11">
                  <c:v>ГБУ«АВД»</c:v>
                </c:pt>
                <c:pt idx="12">
                  <c:v>Иные</c:v>
                </c:pt>
              </c:strCache>
            </c:strRef>
          </c:cat>
          <c:val>
            <c:numRef>
              <c:f>Лист1!$B$2:$B$14</c:f>
              <c:numCache>
                <c:formatCode>#,##0</c:formatCode>
                <c:ptCount val="13"/>
                <c:pt idx="0">
                  <c:v>586</c:v>
                </c:pt>
                <c:pt idx="1">
                  <c:v>761</c:v>
                </c:pt>
                <c:pt idx="2">
                  <c:v>754</c:v>
                </c:pt>
                <c:pt idx="3">
                  <c:v>1391</c:v>
                </c:pt>
                <c:pt idx="4">
                  <c:v>1182</c:v>
                </c:pt>
                <c:pt idx="5">
                  <c:v>798</c:v>
                </c:pt>
                <c:pt idx="6">
                  <c:v>783</c:v>
                </c:pt>
                <c:pt idx="7">
                  <c:v>561</c:v>
                </c:pt>
                <c:pt idx="8">
                  <c:v>1473</c:v>
                </c:pt>
                <c:pt idx="9">
                  <c:v>51</c:v>
                </c:pt>
                <c:pt idx="10">
                  <c:v>22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F66-4377-B3C9-F8E9517D4B4F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4F66-4377-B3C9-F8E9517D4B4F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4F66-4377-B3C9-F8E9517D4B4F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4F66-4377-B3C9-F8E9517D4B4F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4F66-4377-B3C9-F8E9517D4B4F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4F66-4377-B3C9-F8E9517D4B4F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4F66-4377-B3C9-F8E9517D4B4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Лист1!$A$2:$A$14</c:f>
              <c:strCache>
                <c:ptCount val="13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  <c:pt idx="11">
                  <c:v>ГБУ«АВД»</c:v>
                </c:pt>
                <c:pt idx="12">
                  <c:v>Иные</c:v>
                </c:pt>
              </c:strCache>
            </c:strRef>
          </c:cat>
          <c:val>
            <c:numRef>
              <c:f>Лист1!$C$2:$C$14</c:f>
              <c:numCache>
                <c:formatCode>#,##0</c:formatCode>
                <c:ptCount val="13"/>
                <c:pt idx="0">
                  <c:v>729</c:v>
                </c:pt>
                <c:pt idx="1">
                  <c:v>685</c:v>
                </c:pt>
                <c:pt idx="2">
                  <c:v>801</c:v>
                </c:pt>
                <c:pt idx="3">
                  <c:v>5083</c:v>
                </c:pt>
                <c:pt idx="4">
                  <c:v>1271</c:v>
                </c:pt>
                <c:pt idx="5">
                  <c:v>769</c:v>
                </c:pt>
                <c:pt idx="6">
                  <c:v>856</c:v>
                </c:pt>
                <c:pt idx="7">
                  <c:v>644</c:v>
                </c:pt>
                <c:pt idx="8">
                  <c:v>480</c:v>
                </c:pt>
                <c:pt idx="9">
                  <c:v>64</c:v>
                </c:pt>
                <c:pt idx="10">
                  <c:v>17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4F66-4377-B3C9-F8E9517D4B4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</c:scaling>
        <c:delete val="1"/>
        <c:axPos val="l"/>
        <c:numFmt formatCode="#,##0" sourceLinked="1"/>
        <c:majorTickMark val="out"/>
        <c:minorTickMark val="none"/>
        <c:tickLblPos val="none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252173959109427"/>
          <c:y val="0.15007839219976626"/>
          <c:w val="0.10442589570735324"/>
          <c:h val="0.202056944168525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738964654558561E-2"/>
          <c:y val="8.2658236854677245E-3"/>
          <c:w val="0.92173274558433971"/>
          <c:h val="0.8159845780060078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отчетный период </c:v>
                </c:pt>
              </c:strCache>
            </c:strRef>
          </c:tx>
          <c:spPr>
            <a:ln w="28575" cap="rnd">
              <a:solidFill>
                <a:srgbClr val="3494BA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1C67-450D-8C1F-D3896F694284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1C67-450D-8C1F-D3896F694284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1C67-450D-8C1F-D3896F694284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1C67-450D-8C1F-D3896F694284}"/>
              </c:ext>
            </c:extLst>
          </c:dPt>
          <c:dPt>
            <c:idx val="4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1C67-450D-8C1F-D3896F694284}"/>
              </c:ext>
            </c:extLst>
          </c:dPt>
          <c:dLbls>
            <c:dLbl>
              <c:idx val="0"/>
              <c:layout>
                <c:manualLayout>
                  <c:x val="-4.2527286397207896E-2"/>
                  <c:y val="-8.5568690431417987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0EBEEBE1-0A17-4F57-AEF7-D2ACA80D17E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C67-450D-8C1F-D3896F694284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F28AA407-4427-4074-9F34-D5FC32C5656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C67-450D-8C1F-D3896F694284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DCBDDD5-F106-43A8-B828-FFA44DB58E45}" type="VALUE">
                      <a:rPr lang="en-US" sz="1000" b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cs typeface="Golos UI" panose="020B0504020202020204" pitchFamily="34" charset="-52"/>
                      </a:rPr>
                      <a:pPr/>
                      <a:t>[ЗНАЧЕНИЕ]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C67-450D-8C1F-D3896F694284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14C692E-44E4-41DE-AB4C-F888DE5D7A5C}" type="YVALUE">
                      <a:rPr lang="en-US" sz="1000">
                        <a:solidFill>
                          <a:schemeClr val="tx1"/>
                        </a:solidFill>
                      </a:rPr>
                      <a:pPr/>
                      <a:t>[ЗНАЧЕНИЕ Y]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C67-450D-8C1F-D3896F694284}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AC8592BD-42FA-43A6-979B-981236AA860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1C67-450D-8C1F-D3896F694284}"/>
                </c:ext>
              </c:extLst>
            </c:dLbl>
            <c:dLbl>
              <c:idx val="5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2B450DD-DC6F-4868-9D4B-0A1931FBC4BD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1C67-450D-8C1F-D3896F694284}"/>
                </c:ext>
              </c:extLst>
            </c:dLbl>
            <c:dLbl>
              <c:idx val="6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FCFB3E3-86C8-42F6-AD0A-4A942E225AFC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1C67-450D-8C1F-D3896F694284}"/>
                </c:ext>
              </c:extLst>
            </c:dLbl>
            <c:dLbl>
              <c:idx val="7"/>
              <c:layout>
                <c:manualLayout>
                  <c:x val="-3.788794606296704E-2"/>
                  <c:y val="-9.4697146806802121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10992C24-BDE5-4BC0-AE0D-D84C82DD69E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1C67-450D-8C1F-D3896F694284}"/>
                </c:ext>
              </c:extLst>
            </c:dLbl>
            <c:dLbl>
              <c:idx val="8"/>
              <c:layout>
                <c:manualLayout>
                  <c:x val="-2.9296575073632109E-2"/>
                  <c:y val="-0.12048396878801124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DE9C1580-1752-4EC3-A954-D8C8B3542712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1C67-450D-8C1F-D3896F694284}"/>
                </c:ext>
              </c:extLst>
            </c:dLbl>
            <c:dLbl>
              <c:idx val="9"/>
              <c:layout>
                <c:manualLayout>
                  <c:x val="-3.4451397667233069E-2"/>
                  <c:y val="-0.106920374191493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1C67-450D-8C1F-D3896F694284}"/>
                </c:ext>
              </c:extLst>
            </c:dLbl>
            <c:dLbl>
              <c:idx val="10"/>
              <c:layout>
                <c:manualLayout>
                  <c:x val="-3.6169671865100055E-2"/>
                  <c:y val="-9.977265257858059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642B2B9-751C-47C4-8FF8-3455B5148BCF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1C67-450D-8C1F-D3896F694284}"/>
                </c:ext>
              </c:extLst>
            </c:dLbl>
            <c:dLbl>
              <c:idx val="11"/>
              <c:layout>
                <c:manualLayout>
                  <c:x val="-3.616973951369052E-2"/>
                  <c:y val="-0.12882229969879011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054B8AB-FB03-47AE-94B2-C0D97D073EDB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8568020048877446E-2"/>
                      <c:h val="0.11704156967978234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1C67-450D-8C1F-D3896F694284}"/>
                </c:ext>
              </c:extLst>
            </c:dLbl>
            <c:dLbl>
              <c:idx val="12"/>
              <c:layout>
                <c:manualLayout>
                  <c:x val="-3.6706666376228846E-2"/>
                  <c:y val="-0.1316717658897551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CAFF976F-0FF9-4FE0-92AC-E298861A7927}" type="YVALUE">
                      <a: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1C67-450D-8C1F-D3896F694284}"/>
                </c:ext>
              </c:extLst>
            </c:dLbl>
            <c:dLbl>
              <c:idx val="13"/>
              <c:layout>
                <c:manualLayout>
                  <c:x val="-1.7058133275029395E-2"/>
                  <c:y val="-8.0035779266321744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27B76488-5591-45C6-A53A-9C5D5D671100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2-1C67-450D-8C1F-D3896F69428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noFill/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Лист1!$A$2:$A$15</c:f>
              <c:numCache>
                <c:formatCode>d/m;@</c:formatCode>
                <c:ptCount val="14"/>
                <c:pt idx="0">
                  <c:v>45671</c:v>
                </c:pt>
                <c:pt idx="1">
                  <c:v>45672</c:v>
                </c:pt>
                <c:pt idx="2">
                  <c:v>45673</c:v>
                </c:pt>
                <c:pt idx="3">
                  <c:v>45674</c:v>
                </c:pt>
                <c:pt idx="4">
                  <c:v>45675</c:v>
                </c:pt>
                <c:pt idx="5">
                  <c:v>45676</c:v>
                </c:pt>
                <c:pt idx="6">
                  <c:v>45677</c:v>
                </c:pt>
                <c:pt idx="7">
                  <c:v>45678</c:v>
                </c:pt>
                <c:pt idx="8">
                  <c:v>45679</c:v>
                </c:pt>
                <c:pt idx="9">
                  <c:v>45680</c:v>
                </c:pt>
                <c:pt idx="10">
                  <c:v>45681</c:v>
                </c:pt>
                <c:pt idx="11">
                  <c:v>45682</c:v>
                </c:pt>
                <c:pt idx="12">
                  <c:v>45683</c:v>
                </c:pt>
                <c:pt idx="13">
                  <c:v>45684</c:v>
                </c:pt>
              </c:numCache>
            </c:numRef>
          </c:xVal>
          <c:yVal>
            <c:numRef>
              <c:f>Лист1!$B$2:$B$15</c:f>
              <c:numCache>
                <c:formatCode>#,##0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13-1C67-450D-8C1F-D3896F69428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-1909019872"/>
        <c:axId val="-1909020416"/>
      </c:scatterChart>
      <c:valAx>
        <c:axId val="-1909019872"/>
        <c:scaling>
          <c:orientation val="minMax"/>
          <c:max val="45684"/>
          <c:min val="45671"/>
        </c:scaling>
        <c:delete val="0"/>
        <c:axPos val="b"/>
        <c:numFmt formatCode="dd/mm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1909020416"/>
        <c:crosses val="autoZero"/>
        <c:crossBetween val="midCat"/>
        <c:majorUnit val="1"/>
      </c:valAx>
      <c:valAx>
        <c:axId val="-1909020416"/>
        <c:scaling>
          <c:orientation val="minMax"/>
          <c:max val="4000"/>
          <c:min val="0"/>
        </c:scaling>
        <c:delete val="1"/>
        <c:axPos val="r"/>
        <c:numFmt formatCode="#,##0" sourceLinked="1"/>
        <c:majorTickMark val="out"/>
        <c:minorTickMark val="none"/>
        <c:tickLblPos val="nextTo"/>
        <c:crossAx val="-1909019872"/>
        <c:crosses val="max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0742376765088E-4"/>
          <c:y val="0.25478783673559774"/>
          <c:w val="0.9997992925762329"/>
          <c:h val="0.584130844777760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23E-402B-9017-F194D7D1F37E}"/>
              </c:ext>
            </c:extLst>
          </c:dPt>
          <c:dPt>
            <c:idx val="3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23E-402B-9017-F194D7D1F37E}"/>
              </c:ext>
            </c:extLst>
          </c:dPt>
          <c:dPt>
            <c:idx val="4"/>
            <c:invertIfNegative val="0"/>
            <c:bubble3D val="0"/>
            <c:spPr>
              <a:solidFill>
                <a:srgbClr val="D1E7F6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23E-402B-9017-F194D7D1F37E}"/>
              </c:ext>
            </c:extLst>
          </c:dPt>
          <c:dPt>
            <c:idx val="6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23E-402B-9017-F194D7D1F37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Лист1!$A$2:$A$14</c:f>
              <c:strCache>
                <c:ptCount val="13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  <c:pt idx="11">
                  <c:v>ГБУ«АВД»</c:v>
                </c:pt>
                <c:pt idx="12">
                  <c:v>Иные</c:v>
                </c:pt>
              </c:strCache>
            </c:strRef>
          </c:cat>
          <c:val>
            <c:numRef>
              <c:f>Лист1!$B$2:$B$14</c:f>
              <c:numCache>
                <c:formatCode>#,##0</c:formatCode>
                <c:ptCount val="13"/>
                <c:pt idx="0">
                  <c:v>586</c:v>
                </c:pt>
                <c:pt idx="1">
                  <c:v>761</c:v>
                </c:pt>
                <c:pt idx="2">
                  <c:v>754</c:v>
                </c:pt>
                <c:pt idx="3">
                  <c:v>1391</c:v>
                </c:pt>
                <c:pt idx="4">
                  <c:v>1182</c:v>
                </c:pt>
                <c:pt idx="5">
                  <c:v>798</c:v>
                </c:pt>
                <c:pt idx="6">
                  <c:v>783</c:v>
                </c:pt>
                <c:pt idx="7">
                  <c:v>561</c:v>
                </c:pt>
                <c:pt idx="8">
                  <c:v>1473</c:v>
                </c:pt>
                <c:pt idx="9">
                  <c:v>51</c:v>
                </c:pt>
                <c:pt idx="10">
                  <c:v>22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23E-402B-9017-F194D7D1F37E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F23E-402B-9017-F194D7D1F37E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F23E-402B-9017-F194D7D1F37E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F23E-402B-9017-F194D7D1F37E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F23E-402B-9017-F194D7D1F37E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F23E-402B-9017-F194D7D1F37E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F23E-402B-9017-F194D7D1F37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Лист1!$A$2:$A$14</c:f>
              <c:strCache>
                <c:ptCount val="13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  <c:pt idx="11">
                  <c:v>ГБУ«АВД»</c:v>
                </c:pt>
                <c:pt idx="12">
                  <c:v>Иные</c:v>
                </c:pt>
              </c:strCache>
            </c:strRef>
          </c:cat>
          <c:val>
            <c:numRef>
              <c:f>Лист1!$C$2:$C$14</c:f>
              <c:numCache>
                <c:formatCode>#,##0</c:formatCode>
                <c:ptCount val="13"/>
                <c:pt idx="0">
                  <c:v>729</c:v>
                </c:pt>
                <c:pt idx="1">
                  <c:v>685</c:v>
                </c:pt>
                <c:pt idx="2">
                  <c:v>801</c:v>
                </c:pt>
                <c:pt idx="3">
                  <c:v>5083</c:v>
                </c:pt>
                <c:pt idx="4">
                  <c:v>1271</c:v>
                </c:pt>
                <c:pt idx="5">
                  <c:v>769</c:v>
                </c:pt>
                <c:pt idx="6">
                  <c:v>856</c:v>
                </c:pt>
                <c:pt idx="7">
                  <c:v>644</c:v>
                </c:pt>
                <c:pt idx="8">
                  <c:v>480</c:v>
                </c:pt>
                <c:pt idx="9">
                  <c:v>64</c:v>
                </c:pt>
                <c:pt idx="10">
                  <c:v>17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F23E-402B-9017-F194D7D1F37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</c:scaling>
        <c:delete val="1"/>
        <c:axPos val="l"/>
        <c:numFmt formatCode="#,##0" sourceLinked="1"/>
        <c:majorTickMark val="out"/>
        <c:minorTickMark val="none"/>
        <c:tickLblPos val="none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252173959109427"/>
          <c:y val="0.15007839219976626"/>
          <c:w val="0.10442589570735324"/>
          <c:h val="0.202056944168525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64253022514852E-4"/>
          <c:y val="0.32208656997701712"/>
          <c:w val="0.9997992925762329"/>
          <c:h val="0.527863601703450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BC-4CDA-B310-654B5309B1F1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72BC-4CDA-B310-654B5309B1F1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72BC-4CDA-B310-654B5309B1F1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72BC-4CDA-B310-654B5309B1F1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72BC-4CDA-B310-654B5309B1F1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72BC-4CDA-B310-654B5309B1F1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72BC-4CDA-B310-654B5309B1F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72BC-4CDA-B310-654B5309B1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838668104674E-4"/>
          <c:y val="0.23642839218406661"/>
          <c:w val="0.9997992925762329"/>
          <c:h val="0.598502776915684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8F-4B20-9596-C16E8EE70B12}"/>
            </c:ext>
          </c:extLst>
        </c:ser>
        <c:ser>
          <c:idx val="1"/>
          <c:order val="1"/>
          <c:tx>
            <c:strRef>
              <c:f>Лист1!$B$1:$C$1</c:f>
              <c:strCache>
                <c:ptCount val="1"/>
                <c:pt idx="0">
                  <c:v>предыдущий период 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508F-4B20-9596-C16E8EE70B12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508F-4B20-9596-C16E8EE70B12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508F-4B20-9596-C16E8EE70B12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508F-4B20-9596-C16E8EE70B12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508F-4B20-9596-C16E8EE70B12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508F-4B20-9596-C16E8EE70B1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508F-4B20-9596-C16E8EE70B1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025473177035E-4"/>
          <c:y val="0.21433666805889798"/>
          <c:w val="0.9997992925762329"/>
          <c:h val="0.642702718828934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65-4D3A-AA82-5EA21713EE44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665-4D3A-AA82-5EA21713EE44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1665-4D3A-AA82-5EA21713EE44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1665-4D3A-AA82-5EA21713EE44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1665-4D3A-AA82-5EA21713EE44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1665-4D3A-AA82-5EA21713EE44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1665-4D3A-AA82-5EA21713EE4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1665-4D3A-AA82-5EA21713EE4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ayout>
        <c:manualLayout>
          <c:xMode val="edge"/>
          <c:yMode val="edge"/>
          <c:x val="0.65476282298495947"/>
          <c:y val="7.2691452544072055E-2"/>
          <c:w val="0.31321328881448507"/>
          <c:h val="0.115804150606067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738964654558561E-2"/>
          <c:y val="8.2658236854677245E-3"/>
          <c:w val="0.92173274558433971"/>
          <c:h val="0.8159845780060078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отчетный период </c:v>
                </c:pt>
              </c:strCache>
            </c:strRef>
          </c:tx>
          <c:spPr>
            <a:ln w="28575" cap="rnd">
              <a:solidFill>
                <a:srgbClr val="3494BA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4B9F-4CDB-A01B-49B82C7F5980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4B9F-4CDB-A01B-49B82C7F5980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4B9F-4CDB-A01B-49B82C7F5980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4B9F-4CDB-A01B-49B82C7F5980}"/>
              </c:ext>
            </c:extLst>
          </c:dPt>
          <c:dPt>
            <c:idx val="4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4B9F-4CDB-A01B-49B82C7F5980}"/>
              </c:ext>
            </c:extLst>
          </c:dPt>
          <c:dLbls>
            <c:dLbl>
              <c:idx val="0"/>
              <c:layout>
                <c:manualLayout>
                  <c:x val="-4.2527286397207896E-2"/>
                  <c:y val="-8.5568690431417987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0EBEEBE1-0A17-4F57-AEF7-D2ACA80D17E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4B9F-4CDB-A01B-49B82C7F5980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F28AA407-4427-4074-9F34-D5FC32C5656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B9F-4CDB-A01B-49B82C7F598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DCBDDD5-F106-43A8-B828-FFA44DB58E45}" type="VALUE">
                      <a:rPr lang="en-US" sz="1000" b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cs typeface="Golos UI" panose="020B0504020202020204" pitchFamily="34" charset="-52"/>
                      </a:rPr>
                      <a:pPr/>
                      <a:t>[ЗНАЧЕНИЕ]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B9F-4CDB-A01B-49B82C7F5980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14C692E-44E4-41DE-AB4C-F888DE5D7A5C}" type="YVALUE">
                      <a:rPr lang="en-US" sz="1000">
                        <a:solidFill>
                          <a:schemeClr val="tx1"/>
                        </a:solidFill>
                      </a:rPr>
                      <a:pPr/>
                      <a:t>[ЗНАЧЕНИЕ Y]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B9F-4CDB-A01B-49B82C7F5980}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AC8592BD-42FA-43A6-979B-981236AA860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4B9F-4CDB-A01B-49B82C7F5980}"/>
                </c:ext>
              </c:extLst>
            </c:dLbl>
            <c:dLbl>
              <c:idx val="5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2B450DD-DC6F-4868-9D4B-0A1931FBC4BD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4B9F-4CDB-A01B-49B82C7F5980}"/>
                </c:ext>
              </c:extLst>
            </c:dLbl>
            <c:dLbl>
              <c:idx val="6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FCFB3E3-86C8-42F6-AD0A-4A942E225AFC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4B9F-4CDB-A01B-49B82C7F5980}"/>
                </c:ext>
              </c:extLst>
            </c:dLbl>
            <c:dLbl>
              <c:idx val="7"/>
              <c:layout>
                <c:manualLayout>
                  <c:x val="-3.788794606296704E-2"/>
                  <c:y val="-9.4697146806802121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10992C24-BDE5-4BC0-AE0D-D84C82DD69E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4B9F-4CDB-A01B-49B82C7F5980}"/>
                </c:ext>
              </c:extLst>
            </c:dLbl>
            <c:dLbl>
              <c:idx val="8"/>
              <c:layout>
                <c:manualLayout>
                  <c:x val="-2.9296575073632109E-2"/>
                  <c:y val="-0.12048396878801124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DE9C1580-1752-4EC3-A954-D8C8B3542712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4B9F-4CDB-A01B-49B82C7F5980}"/>
                </c:ext>
              </c:extLst>
            </c:dLbl>
            <c:dLbl>
              <c:idx val="9"/>
              <c:layout>
                <c:manualLayout>
                  <c:x val="-3.4451397667233069E-2"/>
                  <c:y val="-0.106920374191493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4B9F-4CDB-A01B-49B82C7F5980}"/>
                </c:ext>
              </c:extLst>
            </c:dLbl>
            <c:dLbl>
              <c:idx val="10"/>
              <c:layout>
                <c:manualLayout>
                  <c:x val="-3.6169671865100055E-2"/>
                  <c:y val="-9.977265257858059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642B2B9-751C-47C4-8FF8-3455B5148BCF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4B9F-4CDB-A01B-49B82C7F5980}"/>
                </c:ext>
              </c:extLst>
            </c:dLbl>
            <c:dLbl>
              <c:idx val="11"/>
              <c:layout>
                <c:manualLayout>
                  <c:x val="-3.616973951369052E-2"/>
                  <c:y val="-0.12882229969879011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054B8AB-FB03-47AE-94B2-C0D97D073EDB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8568020048877446E-2"/>
                      <c:h val="0.11704156967978234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4B9F-4CDB-A01B-49B82C7F5980}"/>
                </c:ext>
              </c:extLst>
            </c:dLbl>
            <c:dLbl>
              <c:idx val="12"/>
              <c:layout>
                <c:manualLayout>
                  <c:x val="-3.6706666376228846E-2"/>
                  <c:y val="-0.1316717658897551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CAFF976F-0FF9-4FE0-92AC-E298861A7927}" type="YVALUE">
                      <a: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4B9F-4CDB-A01B-49B82C7F5980}"/>
                </c:ext>
              </c:extLst>
            </c:dLbl>
            <c:dLbl>
              <c:idx val="13"/>
              <c:layout>
                <c:manualLayout>
                  <c:x val="-1.7058133275029395E-2"/>
                  <c:y val="-8.0035779266321744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27B76488-5591-45C6-A53A-9C5D5D671100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2-4B9F-4CDB-A01B-49B82C7F598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noFill/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Лист1!$A$2:$A$15</c:f>
              <c:numCache>
                <c:formatCode>d/m;@</c:formatCode>
                <c:ptCount val="14"/>
                <c:pt idx="0">
                  <c:v>45671</c:v>
                </c:pt>
                <c:pt idx="1">
                  <c:v>45672</c:v>
                </c:pt>
                <c:pt idx="2">
                  <c:v>45673</c:v>
                </c:pt>
                <c:pt idx="3">
                  <c:v>45674</c:v>
                </c:pt>
                <c:pt idx="4">
                  <c:v>45675</c:v>
                </c:pt>
                <c:pt idx="5">
                  <c:v>45676</c:v>
                </c:pt>
                <c:pt idx="6">
                  <c:v>45677</c:v>
                </c:pt>
                <c:pt idx="7">
                  <c:v>45678</c:v>
                </c:pt>
                <c:pt idx="8">
                  <c:v>45679</c:v>
                </c:pt>
                <c:pt idx="9">
                  <c:v>45680</c:v>
                </c:pt>
                <c:pt idx="10">
                  <c:v>45681</c:v>
                </c:pt>
                <c:pt idx="11">
                  <c:v>45682</c:v>
                </c:pt>
                <c:pt idx="12">
                  <c:v>45683</c:v>
                </c:pt>
                <c:pt idx="13">
                  <c:v>45684</c:v>
                </c:pt>
              </c:numCache>
            </c:numRef>
          </c:xVal>
          <c:yVal>
            <c:numRef>
              <c:f>Лист1!$B$2:$B$15</c:f>
              <c:numCache>
                <c:formatCode>#,##0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13-4B9F-4CDB-A01B-49B82C7F598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-1909019872"/>
        <c:axId val="-1909020416"/>
      </c:scatterChart>
      <c:valAx>
        <c:axId val="-1909019872"/>
        <c:scaling>
          <c:orientation val="minMax"/>
          <c:max val="45684"/>
          <c:min val="45671"/>
        </c:scaling>
        <c:delete val="0"/>
        <c:axPos val="b"/>
        <c:numFmt formatCode="dd/mm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1909020416"/>
        <c:crosses val="autoZero"/>
        <c:crossBetween val="midCat"/>
        <c:majorUnit val="1"/>
      </c:valAx>
      <c:valAx>
        <c:axId val="-1909020416"/>
        <c:scaling>
          <c:orientation val="minMax"/>
          <c:max val="4000"/>
          <c:min val="0"/>
        </c:scaling>
        <c:delete val="1"/>
        <c:axPos val="r"/>
        <c:numFmt formatCode="#,##0" sourceLinked="1"/>
        <c:majorTickMark val="out"/>
        <c:minorTickMark val="none"/>
        <c:tickLblPos val="nextTo"/>
        <c:crossAx val="-1909019872"/>
        <c:crosses val="max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64253022514852E-4"/>
          <c:y val="0.32208656997701712"/>
          <c:w val="0.9997992925762329"/>
          <c:h val="0.527863601703450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37-4556-9060-87944A62B6B2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BE37-4556-9060-87944A62B6B2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BE37-4556-9060-87944A62B6B2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37-4556-9060-87944A62B6B2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BE37-4556-9060-87944A62B6B2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BE37-4556-9060-87944A62B6B2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BE37-4556-9060-87944A62B6B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BE37-4556-9060-87944A62B6B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838668104674E-4"/>
          <c:y val="0.23642839218406661"/>
          <c:w val="0.9997992925762329"/>
          <c:h val="0.598502776915684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2E-400E-B9D3-E64E40C39AEB}"/>
            </c:ext>
          </c:extLst>
        </c:ser>
        <c:ser>
          <c:idx val="1"/>
          <c:order val="1"/>
          <c:tx>
            <c:strRef>
              <c:f>Лист1!$B$1:$C$1</c:f>
              <c:strCache>
                <c:ptCount val="1"/>
                <c:pt idx="0">
                  <c:v>предыдущий период 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C2E-400E-B9D3-E64E40C39AEB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EC2E-400E-B9D3-E64E40C39AEB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EC2E-400E-B9D3-E64E40C39AEB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EC2E-400E-B9D3-E64E40C39AEB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EC2E-400E-B9D3-E64E40C39AEB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EC2E-400E-B9D3-E64E40C39AE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EC2E-400E-B9D3-E64E40C39AE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025473177035E-4"/>
          <c:y val="0.31297956019467316"/>
          <c:w val="0.9997992925762329"/>
          <c:h val="0.52926385403086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1B-4DB6-88A9-173E50FA8F1D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C1B-4DB6-88A9-173E50FA8F1D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C1B-4DB6-88A9-173E50FA8F1D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9C1B-4DB6-88A9-173E50FA8F1D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9C1B-4DB6-88A9-173E50FA8F1D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9C1B-4DB6-88A9-173E50FA8F1D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9C1B-4DB6-88A9-173E50FA8F1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9C1B-4DB6-88A9-173E50FA8F1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ayout>
        <c:manualLayout>
          <c:xMode val="edge"/>
          <c:yMode val="edge"/>
          <c:x val="0.65476282298495947"/>
          <c:y val="7.2691452544072055E-2"/>
          <c:w val="0.31321328881448507"/>
          <c:h val="0.115804150606067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738964654558561E-2"/>
          <c:y val="8.2658236854677245E-3"/>
          <c:w val="0.92173274558433971"/>
          <c:h val="0.8159845780060078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отчетный период </c:v>
                </c:pt>
              </c:strCache>
            </c:strRef>
          </c:tx>
          <c:spPr>
            <a:ln w="28575" cap="rnd">
              <a:solidFill>
                <a:srgbClr val="3494BA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BD6E-4CB0-88DA-806B0EAD098E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BD6E-4CB0-88DA-806B0EAD098E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BD6E-4CB0-88DA-806B0EAD098E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BD6E-4CB0-88DA-806B0EAD098E}"/>
              </c:ext>
            </c:extLst>
          </c:dPt>
          <c:dPt>
            <c:idx val="4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BD6E-4CB0-88DA-806B0EAD098E}"/>
              </c:ext>
            </c:extLst>
          </c:dPt>
          <c:dLbls>
            <c:dLbl>
              <c:idx val="0"/>
              <c:layout>
                <c:manualLayout>
                  <c:x val="-4.2527286397207896E-2"/>
                  <c:y val="-8.5568690431417987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0EBEEBE1-0A17-4F57-AEF7-D2ACA80D17E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D6E-4CB0-88DA-806B0EAD098E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F28AA407-4427-4074-9F34-D5FC32C5656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D6E-4CB0-88DA-806B0EAD098E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DCBDDD5-F106-43A8-B828-FFA44DB58E45}" type="VALUE">
                      <a:rPr lang="en-US" sz="1000" b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cs typeface="Golos UI" panose="020B0504020202020204" pitchFamily="34" charset="-52"/>
                      </a:rPr>
                      <a:pPr/>
                      <a:t>[ЗНАЧЕНИЕ]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BD6E-4CB0-88DA-806B0EAD098E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14C692E-44E4-41DE-AB4C-F888DE5D7A5C}" type="YVALUE">
                      <a:rPr lang="en-US" sz="1000">
                        <a:solidFill>
                          <a:schemeClr val="tx1"/>
                        </a:solidFill>
                      </a:rPr>
                      <a:pPr/>
                      <a:t>[ЗНАЧЕНИЕ Y]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BD6E-4CB0-88DA-806B0EAD098E}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AC8592BD-42FA-43A6-979B-981236AA860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BD6E-4CB0-88DA-806B0EAD098E}"/>
                </c:ext>
              </c:extLst>
            </c:dLbl>
            <c:dLbl>
              <c:idx val="5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2B450DD-DC6F-4868-9D4B-0A1931FBC4BD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BD6E-4CB0-88DA-806B0EAD098E}"/>
                </c:ext>
              </c:extLst>
            </c:dLbl>
            <c:dLbl>
              <c:idx val="6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FCFB3E3-86C8-42F6-AD0A-4A942E225AFC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BD6E-4CB0-88DA-806B0EAD098E}"/>
                </c:ext>
              </c:extLst>
            </c:dLbl>
            <c:dLbl>
              <c:idx val="7"/>
              <c:layout>
                <c:manualLayout>
                  <c:x val="-3.788794606296704E-2"/>
                  <c:y val="-9.4697146806802121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10992C24-BDE5-4BC0-AE0D-D84C82DD69E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BD6E-4CB0-88DA-806B0EAD098E}"/>
                </c:ext>
              </c:extLst>
            </c:dLbl>
            <c:dLbl>
              <c:idx val="8"/>
              <c:layout>
                <c:manualLayout>
                  <c:x val="-2.9296575073632109E-2"/>
                  <c:y val="-0.12048396878801124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DE9C1580-1752-4EC3-A954-D8C8B3542712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BD6E-4CB0-88DA-806B0EAD098E}"/>
                </c:ext>
              </c:extLst>
            </c:dLbl>
            <c:dLbl>
              <c:idx val="9"/>
              <c:layout>
                <c:manualLayout>
                  <c:x val="-3.4451397667233069E-2"/>
                  <c:y val="-0.106920374191493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BD6E-4CB0-88DA-806B0EAD098E}"/>
                </c:ext>
              </c:extLst>
            </c:dLbl>
            <c:dLbl>
              <c:idx val="10"/>
              <c:layout>
                <c:manualLayout>
                  <c:x val="-3.6169671865100055E-2"/>
                  <c:y val="-9.977265257858059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642B2B9-751C-47C4-8FF8-3455B5148BCF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BD6E-4CB0-88DA-806B0EAD098E}"/>
                </c:ext>
              </c:extLst>
            </c:dLbl>
            <c:dLbl>
              <c:idx val="11"/>
              <c:layout>
                <c:manualLayout>
                  <c:x val="-3.616973951369052E-2"/>
                  <c:y val="-0.12882229969879011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054B8AB-FB03-47AE-94B2-C0D97D073EDB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8568020048877446E-2"/>
                      <c:h val="0.11704156967978234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BD6E-4CB0-88DA-806B0EAD098E}"/>
                </c:ext>
              </c:extLst>
            </c:dLbl>
            <c:dLbl>
              <c:idx val="12"/>
              <c:layout>
                <c:manualLayout>
                  <c:x val="-3.6706666376228846E-2"/>
                  <c:y val="-0.1316717658897551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CAFF976F-0FF9-4FE0-92AC-E298861A7927}" type="YVALUE">
                      <a: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BD6E-4CB0-88DA-806B0EAD098E}"/>
                </c:ext>
              </c:extLst>
            </c:dLbl>
            <c:dLbl>
              <c:idx val="13"/>
              <c:layout>
                <c:manualLayout>
                  <c:x val="-1.7058133275029395E-2"/>
                  <c:y val="-8.0035779266321744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27B76488-5591-45C6-A53A-9C5D5D671100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2-BD6E-4CB0-88DA-806B0EAD098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noFill/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Лист1!$A$2:$A$15</c:f>
              <c:numCache>
                <c:formatCode>d/m;@</c:formatCode>
                <c:ptCount val="14"/>
                <c:pt idx="0">
                  <c:v>45671</c:v>
                </c:pt>
                <c:pt idx="1">
                  <c:v>45672</c:v>
                </c:pt>
                <c:pt idx="2">
                  <c:v>45673</c:v>
                </c:pt>
                <c:pt idx="3">
                  <c:v>45674</c:v>
                </c:pt>
                <c:pt idx="4">
                  <c:v>45675</c:v>
                </c:pt>
                <c:pt idx="5">
                  <c:v>45676</c:v>
                </c:pt>
                <c:pt idx="6">
                  <c:v>45677</c:v>
                </c:pt>
                <c:pt idx="7">
                  <c:v>45678</c:v>
                </c:pt>
                <c:pt idx="8">
                  <c:v>45679</c:v>
                </c:pt>
                <c:pt idx="9">
                  <c:v>45680</c:v>
                </c:pt>
                <c:pt idx="10">
                  <c:v>45681</c:v>
                </c:pt>
                <c:pt idx="11">
                  <c:v>45682</c:v>
                </c:pt>
                <c:pt idx="12">
                  <c:v>45683</c:v>
                </c:pt>
                <c:pt idx="13">
                  <c:v>45684</c:v>
                </c:pt>
              </c:numCache>
            </c:numRef>
          </c:xVal>
          <c:yVal>
            <c:numRef>
              <c:f>Лист1!$B$2:$B$15</c:f>
              <c:numCache>
                <c:formatCode>#,##0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13-BD6E-4CB0-88DA-806B0EAD098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-1909019872"/>
        <c:axId val="-1909020416"/>
      </c:scatterChart>
      <c:valAx>
        <c:axId val="-1909019872"/>
        <c:scaling>
          <c:orientation val="minMax"/>
          <c:max val="45684"/>
          <c:min val="45671"/>
        </c:scaling>
        <c:delete val="0"/>
        <c:axPos val="b"/>
        <c:numFmt formatCode="dd/mm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1909020416"/>
        <c:crosses val="autoZero"/>
        <c:crossBetween val="midCat"/>
        <c:majorUnit val="1"/>
      </c:valAx>
      <c:valAx>
        <c:axId val="-1909020416"/>
        <c:scaling>
          <c:orientation val="minMax"/>
          <c:max val="4000"/>
          <c:min val="0"/>
        </c:scaling>
        <c:delete val="1"/>
        <c:axPos val="r"/>
        <c:numFmt formatCode="#,##0" sourceLinked="1"/>
        <c:majorTickMark val="out"/>
        <c:minorTickMark val="none"/>
        <c:tickLblPos val="nextTo"/>
        <c:crossAx val="-1909019872"/>
        <c:crosses val="max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0742376765088E-4"/>
          <c:y val="0.25478783673559774"/>
          <c:w val="0.9997992925762329"/>
          <c:h val="0.584130844777760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D0A-4D31-92EB-7B25C42704A3}"/>
              </c:ext>
            </c:extLst>
          </c:dPt>
          <c:dPt>
            <c:idx val="3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D0A-4D31-92EB-7B25C42704A3}"/>
              </c:ext>
            </c:extLst>
          </c:dPt>
          <c:dPt>
            <c:idx val="4"/>
            <c:invertIfNegative val="0"/>
            <c:bubble3D val="0"/>
            <c:spPr>
              <a:solidFill>
                <a:srgbClr val="D1E7F6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D0A-4D31-92EB-7B25C42704A3}"/>
              </c:ext>
            </c:extLst>
          </c:dPt>
          <c:dPt>
            <c:idx val="6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D0A-4D31-92EB-7B25C42704A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Лист1!$A$2:$A$14</c:f>
              <c:strCache>
                <c:ptCount val="13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  <c:pt idx="11">
                  <c:v>ГБУ«АВД»</c:v>
                </c:pt>
                <c:pt idx="12">
                  <c:v>Иные</c:v>
                </c:pt>
              </c:strCache>
            </c:strRef>
          </c:cat>
          <c:val>
            <c:numRef>
              <c:f>Лист1!$B$2:$B$14</c:f>
              <c:numCache>
                <c:formatCode>#,##0</c:formatCode>
                <c:ptCount val="13"/>
                <c:pt idx="0">
                  <c:v>586</c:v>
                </c:pt>
                <c:pt idx="1">
                  <c:v>761</c:v>
                </c:pt>
                <c:pt idx="2">
                  <c:v>754</c:v>
                </c:pt>
                <c:pt idx="3">
                  <c:v>1391</c:v>
                </c:pt>
                <c:pt idx="4">
                  <c:v>1182</c:v>
                </c:pt>
                <c:pt idx="5">
                  <c:v>798</c:v>
                </c:pt>
                <c:pt idx="6">
                  <c:v>783</c:v>
                </c:pt>
                <c:pt idx="7">
                  <c:v>561</c:v>
                </c:pt>
                <c:pt idx="8">
                  <c:v>1473</c:v>
                </c:pt>
                <c:pt idx="9">
                  <c:v>51</c:v>
                </c:pt>
                <c:pt idx="10">
                  <c:v>22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D0A-4D31-92EB-7B25C42704A3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AD0A-4D31-92EB-7B25C42704A3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AD0A-4D31-92EB-7B25C42704A3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AD0A-4D31-92EB-7B25C42704A3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AD0A-4D31-92EB-7B25C42704A3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AD0A-4D31-92EB-7B25C42704A3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AD0A-4D31-92EB-7B25C42704A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Лист1!$A$2:$A$14</c:f>
              <c:strCache>
                <c:ptCount val="13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  <c:pt idx="11">
                  <c:v>ГБУ«АВД»</c:v>
                </c:pt>
                <c:pt idx="12">
                  <c:v>Иные</c:v>
                </c:pt>
              </c:strCache>
            </c:strRef>
          </c:cat>
          <c:val>
            <c:numRef>
              <c:f>Лист1!$C$2:$C$14</c:f>
              <c:numCache>
                <c:formatCode>#,##0</c:formatCode>
                <c:ptCount val="13"/>
                <c:pt idx="0">
                  <c:v>729</c:v>
                </c:pt>
                <c:pt idx="1">
                  <c:v>685</c:v>
                </c:pt>
                <c:pt idx="2">
                  <c:v>801</c:v>
                </c:pt>
                <c:pt idx="3">
                  <c:v>5083</c:v>
                </c:pt>
                <c:pt idx="4">
                  <c:v>1271</c:v>
                </c:pt>
                <c:pt idx="5">
                  <c:v>769</c:v>
                </c:pt>
                <c:pt idx="6">
                  <c:v>856</c:v>
                </c:pt>
                <c:pt idx="7">
                  <c:v>644</c:v>
                </c:pt>
                <c:pt idx="8">
                  <c:v>480</c:v>
                </c:pt>
                <c:pt idx="9">
                  <c:v>64</c:v>
                </c:pt>
                <c:pt idx="10">
                  <c:v>17</c:v>
                </c:pt>
                <c:pt idx="11">
                  <c:v>0</c:v>
                </c:pt>
                <c:pt idx="1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AD0A-4D31-92EB-7B25C42704A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</c:scaling>
        <c:delete val="1"/>
        <c:axPos val="l"/>
        <c:numFmt formatCode="#,##0" sourceLinked="1"/>
        <c:majorTickMark val="out"/>
        <c:minorTickMark val="none"/>
        <c:tickLblPos val="none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252173959109427"/>
          <c:y val="0.15007839219976626"/>
          <c:w val="0.10442589570735324"/>
          <c:h val="0.202056944168525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64253022514852E-4"/>
          <c:y val="0.32208656997701712"/>
          <c:w val="0.9997992925762329"/>
          <c:h val="0.527863601703450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F5-4280-A702-AB43893B05BA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8F5-4280-A702-AB43893B05BA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48F5-4280-A702-AB43893B05BA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48F5-4280-A702-AB43893B05BA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48F5-4280-A702-AB43893B05BA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48F5-4280-A702-AB43893B05BA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48F5-4280-A702-AB43893B05B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48F5-4280-A702-AB43893B05B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838668104674E-4"/>
          <c:y val="0.23642839218406661"/>
          <c:w val="0.9997992925762329"/>
          <c:h val="0.598502776915684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70-4120-8216-FEAE2687D3AC}"/>
            </c:ext>
          </c:extLst>
        </c:ser>
        <c:ser>
          <c:idx val="1"/>
          <c:order val="1"/>
          <c:tx>
            <c:strRef>
              <c:f>Лист1!$B$1:$C$1</c:f>
              <c:strCache>
                <c:ptCount val="1"/>
                <c:pt idx="0">
                  <c:v>предыдущий период 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8570-4120-8216-FEAE2687D3AC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8570-4120-8216-FEAE2687D3AC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8570-4120-8216-FEAE2687D3AC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8570-4120-8216-FEAE2687D3AC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8570-4120-8216-FEAE2687D3AC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8570-4120-8216-FEAE2687D3A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8570-4120-8216-FEAE2687D3A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0"/>
          <c:y val="0.22270198136102587"/>
          <c:w val="0.9997992925762329"/>
          <c:h val="0.6343276949474728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6E-40C1-8F31-D1A616CC4627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BD6E-40C1-8F31-D1A616CC4627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BD6E-40C1-8F31-D1A616CC4627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D6E-40C1-8F31-D1A616CC4627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BD6E-40C1-8F31-D1A616CC4627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BD6E-40C1-8F31-D1A616CC4627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BD6E-40C1-8F31-D1A616CC462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BD6E-40C1-8F31-D1A616CC462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ayout>
        <c:manualLayout>
          <c:xMode val="edge"/>
          <c:yMode val="edge"/>
          <c:x val="0.65476282298495947"/>
          <c:y val="7.2691452544072055E-2"/>
          <c:w val="0.31321328881448507"/>
          <c:h val="0.115804150606067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9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56" y="25"/>
            <a:ext cx="2943595" cy="497978"/>
          </a:xfrm>
          <a:prstGeom prst="rect">
            <a:avLst/>
          </a:prstGeom>
        </p:spPr>
        <p:txBody>
          <a:bodyPr vert="horz" lIns="91054" tIns="45530" rIns="91054" bIns="4553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47800" y="25"/>
            <a:ext cx="2943595" cy="497978"/>
          </a:xfrm>
          <a:prstGeom prst="rect">
            <a:avLst/>
          </a:prstGeom>
        </p:spPr>
        <p:txBody>
          <a:bodyPr vert="horz" lIns="91054" tIns="45530" rIns="91054" bIns="45530" rtlCol="0"/>
          <a:lstStyle>
            <a:lvl1pPr algn="r">
              <a:defRPr sz="1200"/>
            </a:lvl1pPr>
          </a:lstStyle>
          <a:p>
            <a:fld id="{CBA23DE8-AACA-2A49-8DD8-08BE76DA3E87}" type="datetimeFigureOut">
              <a:rPr lang="ru-RU" smtClean="0"/>
              <a:pPr/>
              <a:t>08.07.2025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56" y="9427090"/>
            <a:ext cx="2943595" cy="497978"/>
          </a:xfrm>
          <a:prstGeom prst="rect">
            <a:avLst/>
          </a:prstGeom>
        </p:spPr>
        <p:txBody>
          <a:bodyPr vert="horz" lIns="91054" tIns="45530" rIns="91054" bIns="4553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47800" y="9427090"/>
            <a:ext cx="2943595" cy="497978"/>
          </a:xfrm>
          <a:prstGeom prst="rect">
            <a:avLst/>
          </a:prstGeom>
        </p:spPr>
        <p:txBody>
          <a:bodyPr vert="horz" lIns="91054" tIns="45530" rIns="91054" bIns="45530" rtlCol="0" anchor="b"/>
          <a:lstStyle>
            <a:lvl1pPr algn="r">
              <a:defRPr sz="1200"/>
            </a:lvl1pPr>
          </a:lstStyle>
          <a:p>
            <a:fld id="{9C84E537-73FB-674D-89A4-78C87A9AC9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941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/>
          </p:nvPr>
        </p:nvSpPr>
        <p:spPr>
          <a:xfrm>
            <a:off x="762000" y="739775"/>
            <a:ext cx="5268913" cy="3727450"/>
          </a:xfrm>
          <a:prstGeom prst="rect">
            <a:avLst/>
          </a:prstGeom>
        </p:spPr>
        <p:txBody>
          <a:bodyPr lIns="91054" tIns="45530" rIns="91054" bIns="45530"/>
          <a:lstStyle/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quarter" idx="1"/>
          </p:nvPr>
        </p:nvSpPr>
        <p:spPr>
          <a:xfrm>
            <a:off x="905738" y="4714419"/>
            <a:ext cx="4981471" cy="4466274"/>
          </a:xfrm>
          <a:prstGeom prst="rect">
            <a:avLst/>
          </a:prstGeom>
        </p:spPr>
        <p:txBody>
          <a:bodyPr lIns="91054" tIns="45530" rIns="91054" bIns="4553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606600"/>
      </p:ext>
    </p:extLst>
  </p:cSld>
  <p:clrMap bg1="dk1" tx1="lt1" bg2="dk2" tx2="lt2" accent1="accent1" accent2="accent2" accent3="accent3" accent4="accent4" accent5="accent5" accent6="accent6" hlink="hlink" folHlink="folHlink"/>
  <p:notesStyle>
    <a:lvl1pPr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1pPr>
    <a:lvl2pPr indent="154849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2pPr>
    <a:lvl3pPr indent="309698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3pPr>
    <a:lvl4pPr indent="464546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4pPr>
    <a:lvl5pPr indent="61939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5pPr>
    <a:lvl6pPr indent="77424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6pPr>
    <a:lvl7pPr indent="929094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7pPr>
    <a:lvl8pPr indent="1083943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8pPr>
    <a:lvl9pPr indent="1238792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6753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4759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25905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4999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1357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0951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1359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635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207221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18022A1-1124-C22C-F0A9-1EB4DD1B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62EFC1-8BB5-F410-6C57-B3085204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942439-0ABC-6012-2CB1-5728DA31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73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CCD79F-E67F-C473-A765-77FBF7BC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FB9078-A373-58DD-E988-7A4CD3DA0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775FB9-BB8B-191C-2F48-ED4F45B1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88D56A-1403-787E-65B0-7676C49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145D93-5BFC-E842-AC6C-729D9AD53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935482-EF63-C90D-C7FA-344828D7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99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9DCCE-FD06-D2B2-298D-5225A8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D4F15E-B410-DD79-B80F-86930A1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18F783-4759-F2B9-1F24-3AC844B2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6FF2F2-7CE7-7A8A-E2AD-F63E5C33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FC5AF3-91E0-4E99-154D-4AFB0FC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827906-1FF4-2F23-B854-3F8E2C09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991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301E-9568-292A-7119-B660F1E6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A8873-8352-E231-C67B-91B98B08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CBA58A-D38C-BEF9-B214-EE0D2EEE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3926B9-EEFC-D0B7-681E-6C03CAB3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723C79-A452-80E4-29D4-CF9B68BA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4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49D9B6-709E-A157-58A5-3AD5492C5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20161" y="569240"/>
            <a:ext cx="3260484" cy="906011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93696A-C8CE-42AE-58E8-498456F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5" y="569240"/>
            <a:ext cx="9601463" cy="90601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D88C66-CD7E-84DE-08A4-B3D5A8A3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9CEA5-2F35-3A0E-A667-B6488A8E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68704E-25EC-C02C-64A4-933E1B42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24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3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1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73805" y="24548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3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706" y="2453100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7826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61419" y="2453609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16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54268" y="24551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8290" y="24539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41882" y="2453997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19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7"/>
            <a:ext cx="4295951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0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60153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71549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6091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4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727785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7559676" y="2454801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540" y="2437806"/>
            <a:ext cx="6223297" cy="63047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27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3697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8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517" y="2453100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29" name="Стрелка: пятиугольник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367485" y="6447131"/>
            <a:ext cx="7278539" cy="659746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0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414" y="644992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616" y="6457881"/>
            <a:ext cx="6188220" cy="63262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6"/>
            <a:ext cx="6894352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3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46024" y="3394226"/>
            <a:ext cx="6434788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484" y="7374728"/>
            <a:ext cx="6894351" cy="27925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5" name="Стрелка: шеврон 23">
            <a:extLst>
              <a:ext uri="{FF2B5EF4-FFF2-40B4-BE49-F238E27FC236}">
                <a16:creationId xmlns:a16="http://schemas.microsoft.com/office/drawing/2014/main" id="{4FFAB552-4FCE-407E-B347-78EF235528AB}"/>
              </a:ext>
            </a:extLst>
          </p:cNvPr>
          <p:cNvSpPr/>
          <p:nvPr userDrawn="1"/>
        </p:nvSpPr>
        <p:spPr>
          <a:xfrm>
            <a:off x="7646023" y="6459582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6" name="Текст 11">
            <a:extLst>
              <a:ext uri="{FF2B5EF4-FFF2-40B4-BE49-F238E27FC236}">
                <a16:creationId xmlns:a16="http://schemas.microsoft.com/office/drawing/2014/main" id="{C97AB146-1E03-4493-8938-1D585DAE1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30044" y="6458389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37" name="Текст 13">
            <a:extLst>
              <a:ext uri="{FF2B5EF4-FFF2-40B4-BE49-F238E27FC236}">
                <a16:creationId xmlns:a16="http://schemas.microsoft.com/office/drawing/2014/main" id="{E8567111-C988-456A-876A-600DD694BC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22864" y="6457881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Обращения граждан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2E35CF6B-A76F-4516-87DA-7C4EC05795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32370" y="7399007"/>
            <a:ext cx="6434788" cy="27682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4895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6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78112" y="24593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83746" y="24611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8112" y="24446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40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8647" y="2459399"/>
            <a:ext cx="366028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41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67767" y="24599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42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71360" y="2459908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43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64209" y="24614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231" y="24602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45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8152" y="2460297"/>
            <a:ext cx="3431691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46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7426" y="3400526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7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0094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8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1490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9" name="Стрелка: пятиугольник 23">
            <a:extLst>
              <a:ext uri="{FF2B5EF4-FFF2-40B4-BE49-F238E27FC236}">
                <a16:creationId xmlns:a16="http://schemas.microsoft.com/office/drawing/2014/main" id="{CF7CE9DC-0F42-49AB-A432-23FA137F2295}"/>
              </a:ext>
            </a:extLst>
          </p:cNvPr>
          <p:cNvSpPr/>
          <p:nvPr userDrawn="1"/>
        </p:nvSpPr>
        <p:spPr>
          <a:xfrm>
            <a:off x="378112" y="6470758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Стрелка: шеврон 27">
            <a:extLst>
              <a:ext uri="{FF2B5EF4-FFF2-40B4-BE49-F238E27FC236}">
                <a16:creationId xmlns:a16="http://schemas.microsoft.com/office/drawing/2014/main" id="{11859B64-F96E-444E-B13E-9F215774B84B}"/>
              </a:ext>
            </a:extLst>
          </p:cNvPr>
          <p:cNvSpPr/>
          <p:nvPr userDrawn="1"/>
        </p:nvSpPr>
        <p:spPr>
          <a:xfrm>
            <a:off x="4883746" y="647246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Текст 11">
            <a:extLst>
              <a:ext uri="{FF2B5EF4-FFF2-40B4-BE49-F238E27FC236}">
                <a16:creationId xmlns:a16="http://schemas.microsoft.com/office/drawing/2014/main" id="{3D5CF80A-ECEC-41FF-840A-38ED1F2F03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8112" y="6455973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52" name="Текст 13">
            <a:extLst>
              <a:ext uri="{FF2B5EF4-FFF2-40B4-BE49-F238E27FC236}">
                <a16:creationId xmlns:a16="http://schemas.microsoft.com/office/drawing/2014/main" id="{3C48CD6A-BA7A-4959-9607-ADBA212B9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8646" y="6470758"/>
            <a:ext cx="3624730" cy="6452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Сбор взносов</a:t>
            </a:r>
          </a:p>
        </p:txBody>
      </p:sp>
      <p:sp>
        <p:nvSpPr>
          <p:cNvPr id="53" name="Текст 11">
            <a:extLst>
              <a:ext uri="{FF2B5EF4-FFF2-40B4-BE49-F238E27FC236}">
                <a16:creationId xmlns:a16="http://schemas.microsoft.com/office/drawing/2014/main" id="{F8C401D4-2273-442B-89A8-BF05A0494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7767" y="6502591"/>
            <a:ext cx="670368" cy="60194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54" name="Текст 13">
            <a:extLst>
              <a:ext uri="{FF2B5EF4-FFF2-40B4-BE49-F238E27FC236}">
                <a16:creationId xmlns:a16="http://schemas.microsoft.com/office/drawing/2014/main" id="{24625627-9105-4F46-9D80-D00CB516A8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71360" y="6471267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Капитальный ремонт</a:t>
            </a:r>
          </a:p>
        </p:txBody>
      </p:sp>
      <p:sp>
        <p:nvSpPr>
          <p:cNvPr id="55" name="Стрелка: шеврон 32">
            <a:extLst>
              <a:ext uri="{FF2B5EF4-FFF2-40B4-BE49-F238E27FC236}">
                <a16:creationId xmlns:a16="http://schemas.microsoft.com/office/drawing/2014/main" id="{37B4FF5A-114C-4A09-B021-6157C420B389}"/>
              </a:ext>
            </a:extLst>
          </p:cNvPr>
          <p:cNvSpPr/>
          <p:nvPr userDrawn="1"/>
        </p:nvSpPr>
        <p:spPr>
          <a:xfrm>
            <a:off x="9664209" y="6472848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Текст 11">
            <a:extLst>
              <a:ext uri="{FF2B5EF4-FFF2-40B4-BE49-F238E27FC236}">
                <a16:creationId xmlns:a16="http://schemas.microsoft.com/office/drawing/2014/main" id="{A0D05BC6-4484-4216-9D69-8C3A86AB3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48231" y="6471655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57" name="Текст 13">
            <a:extLst>
              <a:ext uri="{FF2B5EF4-FFF2-40B4-BE49-F238E27FC236}">
                <a16:creationId xmlns:a16="http://schemas.microsoft.com/office/drawing/2014/main" id="{7D1FD44A-B04E-4C00-9BEE-425B67103B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51823" y="6471655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Гос. программы</a:t>
            </a:r>
          </a:p>
        </p:txBody>
      </p:sp>
      <p:sp>
        <p:nvSpPr>
          <p:cNvPr id="58" name="Текст 24">
            <a:extLst>
              <a:ext uri="{FF2B5EF4-FFF2-40B4-BE49-F238E27FC236}">
                <a16:creationId xmlns:a16="http://schemas.microsoft.com/office/drawing/2014/main" id="{CD42A84A-88A3-4CD2-B192-1625220C20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7426" y="7411885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Сбор взносов на капитальный ремонт</a:t>
            </a:r>
          </a:p>
          <a:p>
            <a:pPr lvl="1"/>
            <a:r>
              <a:rPr lang="ru-RU" dirty="0"/>
              <a:t>Дебиторская задолженность по уплате взносов на капитальный ремонт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1"/>
            <a:r>
              <a:rPr lang="ru-RU" dirty="0"/>
              <a:t>Четвертый </a:t>
            </a:r>
            <a:r>
              <a:rPr lang="ru-RU" dirty="0" err="1"/>
              <a:t>уровент</a:t>
            </a:r>
            <a:endParaRPr lang="ru-RU" dirty="0"/>
          </a:p>
        </p:txBody>
      </p:sp>
      <p:sp>
        <p:nvSpPr>
          <p:cNvPr id="59" name="Текст 24">
            <a:extLst>
              <a:ext uri="{FF2B5EF4-FFF2-40B4-BE49-F238E27FC236}">
                <a16:creationId xmlns:a16="http://schemas.microsoft.com/office/drawing/2014/main" id="{8B14C289-79CB-48C9-9367-B57A361F4D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70094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Капитальный ремонт многоквартирных домов</a:t>
            </a:r>
          </a:p>
          <a:p>
            <a:pPr lvl="1"/>
            <a:r>
              <a:rPr lang="ru-RU" dirty="0"/>
              <a:t>Благоустройство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0" name="Текст 24">
            <a:extLst>
              <a:ext uri="{FF2B5EF4-FFF2-40B4-BE49-F238E27FC236}">
                <a16:creationId xmlns:a16="http://schemas.microsoft.com/office/drawing/2014/main" id="{C98891C0-4745-4D31-8344-7A20F7293E1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81490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Исполнение государственных программ города Москвы</a:t>
            </a:r>
          </a:p>
          <a:p>
            <a:pPr lvl="1"/>
            <a:r>
              <a:rPr lang="ru-RU" dirty="0"/>
              <a:t>Охват </a:t>
            </a:r>
            <a:r>
              <a:rPr lang="ru-RU" dirty="0" err="1"/>
              <a:t>аудиории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046930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(объект) в 1 колон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B8C0C2AE-9CCB-4F66-AD3F-28EB0F463F88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595077" y="1419251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9" name="Объект 2"/>
          <p:cNvSpPr>
            <a:spLocks noGrp="1"/>
          </p:cNvSpPr>
          <p:nvPr>
            <p:ph sz="half" idx="1"/>
          </p:nvPr>
        </p:nvSpPr>
        <p:spPr>
          <a:xfrm>
            <a:off x="582334" y="2316542"/>
            <a:ext cx="14169626" cy="80227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200000"/>
              </a:lnSpc>
              <a:buNone/>
              <a:defRPr sz="16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 marL="914400" indent="0">
              <a:lnSpc>
                <a:spcPct val="150000"/>
              </a:lnSpc>
              <a:buNone/>
              <a:defRPr sz="14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Таблица</a:t>
            </a:r>
          </a:p>
          <a:p>
            <a:pPr lvl="2"/>
            <a:r>
              <a:rPr lang="ru-RU" dirty="0"/>
              <a:t>Диаграмма</a:t>
            </a:r>
          </a:p>
          <a:p>
            <a:pPr lvl="2"/>
            <a:r>
              <a:rPr lang="ru-RU" dirty="0"/>
              <a:t>Объект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710E32-ACD2-4B3F-8900-F6A0A765CC92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217EEB5-9B3A-499A-925B-6A02BF3DD52E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677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44757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87850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">
            <a:extLst>
              <a:ext uri="{FF2B5EF4-FFF2-40B4-BE49-F238E27FC236}">
                <a16:creationId xmlns:a16="http://schemas.microsoft.com/office/drawing/2014/main" id="{4FDA43E3-FDEB-4C85-A9C0-2088C59A94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9" name="Текст">
            <a:extLst>
              <a:ext uri="{FF2B5EF4-FFF2-40B4-BE49-F238E27FC236}">
                <a16:creationId xmlns:a16="http://schemas.microsoft.com/office/drawing/2014/main" id="{B49DDA4A-85FF-4844-B4EB-DBC15586ECDC}"/>
              </a:ext>
            </a:extLst>
          </p:cNvPr>
          <p:cNvSpPr txBox="1"/>
          <p:nvPr userDrawn="1"/>
        </p:nvSpPr>
        <p:spPr>
          <a:xfrm>
            <a:off x="14295193" y="304276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105C6A1-7912-4385-8271-1E492BF2F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1EA2FD-4ADF-4745-88DC-2DFA9125FC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1286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 userDrawn="1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13022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 userDrawn="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88DAC065-4279-4936-A948-F3B93E0ECC2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C85D6C7-1CFB-4D09-A79B-E17075F6D0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E5B1D50-EDCE-4D86-8E41-5C3618E6EE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  <p:sp>
        <p:nvSpPr>
          <p:cNvPr id="13" name="Текст">
            <a:extLst>
              <a:ext uri="{FF2B5EF4-FFF2-40B4-BE49-F238E27FC236}">
                <a16:creationId xmlns:a16="http://schemas.microsoft.com/office/drawing/2014/main" id="{F5B088C1-9165-4558-961A-76A37332DF1D}"/>
              </a:ext>
            </a:extLst>
          </p:cNvPr>
          <p:cNvSpPr txBox="1"/>
          <p:nvPr userDrawn="1"/>
        </p:nvSpPr>
        <p:spPr>
          <a:xfrm>
            <a:off x="14295193" y="304276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890790263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661741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">
            <a:extLst>
              <a:ext uri="{FF2B5EF4-FFF2-40B4-BE49-F238E27FC236}">
                <a16:creationId xmlns:a16="http://schemas.microsoft.com/office/drawing/2014/main" id="{427E7750-2AA4-4DDA-AE32-189FFB588D9F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0F7654-252A-4E77-A829-F2D55C729A06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CD277CC0-9AC4-43BC-80B6-A0E3571E6FE1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06334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7B21-45C7-4A8F-FB17-23F7F4411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1750148"/>
            <a:ext cx="11339513" cy="3721275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9A9F17-2BCD-DFB2-4F2C-F26236AE9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5616385"/>
            <a:ext cx="11339513" cy="258102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D82F4C-F84F-11E7-DD53-5607671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3189D7-E171-C9BB-AD8D-3A3D4A7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25737-6B03-B82D-4067-156F7820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7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6F436-EBC1-2613-A4D6-2DCDC00C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AFD58F-5795-5051-2C9A-06B0551B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97270-5B59-D730-C91B-0F97D3CC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FDA35-5227-DFBF-60A0-F4408B9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F7B393-4FF5-B82F-5338-0606F2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92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B3400-F350-F727-DA8A-555C169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06" y="2665882"/>
            <a:ext cx="13040065" cy="444785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9BB8EF-0048-9C50-5D9A-1F33B0993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206" y="7154393"/>
            <a:ext cx="13040065" cy="2338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AB589F-39AB-E61F-3182-E825E3D9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FBC218-D9F3-90DF-6286-4301BEE2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E0F2DB-C34D-DFC5-2398-28694EA6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1EC53-A24A-0813-665F-B9F840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21E6FD-CE38-0AE9-48B7-99CFF6ED8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706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EDF48-808B-A258-381A-281FC673F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9671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6A28B-D6AA-03A9-A32F-B91304E0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729D3F-580E-BD4E-FBF6-C3168B35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1D509-0B9C-8A6A-BCC8-A83D73AA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C9D4A-5EE8-5AAE-EDCD-EEC024CA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F828E-CE6F-4061-8147-CC8293B24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0581" y="2621687"/>
            <a:ext cx="6397225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B163D7-9E71-4F49-D0BC-34998620C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0581" y="3905129"/>
            <a:ext cx="6397225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B1245A-8B96-DD4B-FA1E-12F253A22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3421" y="2621687"/>
            <a:ext cx="6429099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18147A-0188-E845-57AB-0812B5905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3421" y="3905129"/>
            <a:ext cx="6429099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4A7FC2-1FE4-1EB1-DE3C-F7472D85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EAFFD7-8DE3-7D5F-A33A-D37826A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062331-47CD-AE62-1A43-9CD6937F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0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03DC6-95A8-2AFB-E37A-C34DFE21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7BFF08-6F02-F37E-BCB2-5664CCE1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DDD795-E0C1-76F0-097F-0238990F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C75D1-CB08-4620-6971-9F7EBCB1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5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8" r:id="rId2"/>
    <p:sldLayoutId id="2147483815" r:id="rId3"/>
  </p:sldLayoutIdLst>
  <p:transition spd="med"/>
  <p:hf hdr="0" ftr="0" dt="0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73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">
            <a:extLst>
              <a:ext uri="{FF2B5EF4-FFF2-40B4-BE49-F238E27FC236}">
                <a16:creationId xmlns:a16="http://schemas.microsoft.com/office/drawing/2014/main" id="{0F2581F9-E1A0-4B84-B83C-CEB715F20D39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52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4981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2" r:id="rId1"/>
    <p:sldLayoutId id="2147484743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234193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53" r:id="rId1"/>
    <p:sldLayoutId id="2147484754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chart" Target="../charts/chart1.xml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0.xml"/><Relationship Id="rId3" Type="http://schemas.openxmlformats.org/officeDocument/2006/relationships/image" Target="../media/image8.png"/><Relationship Id="rId7" Type="http://schemas.openxmlformats.org/officeDocument/2006/relationships/chart" Target="../charts/chart9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chart" Target="../charts/chart8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3" Type="http://schemas.openxmlformats.org/officeDocument/2006/relationships/image" Target="../media/image8.png"/><Relationship Id="rId7" Type="http://schemas.openxmlformats.org/officeDocument/2006/relationships/chart" Target="../charts/chart1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chart" Target="../charts/chart13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Прямоугольник 183">
            <a:extLst>
              <a:ext uri="{FF2B5EF4-FFF2-40B4-BE49-F238E27FC236}">
                <a16:creationId xmlns:a16="http://schemas.microsoft.com/office/drawing/2014/main" id="{DB578828-8CB6-45D3-8466-8F09FEE403D8}"/>
              </a:ext>
            </a:extLst>
          </p:cNvPr>
          <p:cNvSpPr/>
          <p:nvPr/>
        </p:nvSpPr>
        <p:spPr>
          <a:xfrm>
            <a:off x="6152751" y="211214"/>
            <a:ext cx="3706140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Основные разделы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B3A02620-CBEF-4BB0-9AB8-8BB6FAE01B68}"/>
              </a:ext>
            </a:extLst>
          </p:cNvPr>
          <p:cNvSpPr txBox="1"/>
          <p:nvPr/>
        </p:nvSpPr>
        <p:spPr>
          <a:xfrm>
            <a:off x="8311149" y="1111811"/>
            <a:ext cx="4311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1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Обращения граждан. 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</a:p>
        </p:txBody>
      </p:sp>
      <p:pic>
        <p:nvPicPr>
          <p:cNvPr id="314" name="Рисунок 313">
            <a:extLst>
              <a:ext uri="{FF2B5EF4-FFF2-40B4-BE49-F238E27FC236}">
                <a16:creationId xmlns:a16="http://schemas.microsoft.com/office/drawing/2014/main" id="{58FEA4F4-1EC6-4BD4-80F5-27BEAA36E2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44" t="27427" r="50446" b="51599"/>
          <a:stretch/>
        </p:blipFill>
        <p:spPr>
          <a:xfrm>
            <a:off x="7862972" y="1036093"/>
            <a:ext cx="445997" cy="481071"/>
          </a:xfrm>
          <a:prstGeom prst="rect">
            <a:avLst/>
          </a:prstGeom>
        </p:spPr>
      </p:pic>
      <p:sp>
        <p:nvSpPr>
          <p:cNvPr id="191" name="Прямоугольник 190">
            <a:extLst>
              <a:ext uri="{FF2B5EF4-FFF2-40B4-BE49-F238E27FC236}">
                <a16:creationId xmlns:a16="http://schemas.microsoft.com/office/drawing/2014/main" id="{67E94964-98C0-40CD-9D4B-97D283FDFAB3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292" name="Прямоугольник 291">
            <a:extLst>
              <a:ext uri="{FF2B5EF4-FFF2-40B4-BE49-F238E27FC236}">
                <a16:creationId xmlns:a16="http://schemas.microsoft.com/office/drawing/2014/main" id="{7AED5886-DC19-46E5-AC5A-C8E8689E72B1}"/>
              </a:ext>
            </a:extLst>
          </p:cNvPr>
          <p:cNvSpPr>
            <a:spLocks noChangeAspect="1"/>
          </p:cNvSpPr>
          <p:nvPr/>
        </p:nvSpPr>
        <p:spPr>
          <a:xfrm>
            <a:off x="7907521" y="1677269"/>
            <a:ext cx="6660000" cy="226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293" name="object 94">
            <a:extLst>
              <a:ext uri="{FF2B5EF4-FFF2-40B4-BE49-F238E27FC236}">
                <a16:creationId xmlns:a16="http://schemas.microsoft.com/office/drawing/2014/main" id="{E7405545-8488-44AA-8706-F7AA0EFE58A4}"/>
              </a:ext>
            </a:extLst>
          </p:cNvPr>
          <p:cNvSpPr txBox="1"/>
          <p:nvPr/>
        </p:nvSpPr>
        <p:spPr>
          <a:xfrm>
            <a:off x="7996955" y="1907805"/>
            <a:ext cx="1543131" cy="431514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20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  </a:t>
            </a:r>
            <a:r>
              <a:rPr lang="en-US" sz="2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2000" spc="50" dirty="0" err="1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alln</a:t>
            </a:r>
            <a:r>
              <a:rPr lang="en-US" sz="2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200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94" name="Прямоугольник: скругленные углы 346">
            <a:extLst>
              <a:ext uri="{FF2B5EF4-FFF2-40B4-BE49-F238E27FC236}">
                <a16:creationId xmlns:a16="http://schemas.microsoft.com/office/drawing/2014/main" id="{EBE330E9-1F20-4FE8-BCF5-4540875E4A1B}"/>
              </a:ext>
            </a:extLst>
          </p:cNvPr>
          <p:cNvSpPr/>
          <p:nvPr/>
        </p:nvSpPr>
        <p:spPr>
          <a:xfrm>
            <a:off x="13436093" y="3606293"/>
            <a:ext cx="1044000" cy="252000"/>
          </a:xfrm>
          <a:prstGeom prst="roundRect">
            <a:avLst/>
          </a:prstGeom>
          <a:noFill/>
          <a:ln w="12700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182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AC68201E-DF03-4239-9559-29912F6D1245}"/>
              </a:ext>
            </a:extLst>
          </p:cNvPr>
          <p:cNvSpPr txBox="1"/>
          <p:nvPr/>
        </p:nvSpPr>
        <p:spPr>
          <a:xfrm>
            <a:off x="13282980" y="3597361"/>
            <a:ext cx="1316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69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prstClr val="black">
                    <a:lumMod val="50000"/>
                    <a:lumOff val="50000"/>
                  </a:prstClr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Стр. 6-12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96" name="object 94">
            <a:extLst>
              <a:ext uri="{FF2B5EF4-FFF2-40B4-BE49-F238E27FC236}">
                <a16:creationId xmlns:a16="http://schemas.microsoft.com/office/drawing/2014/main" id="{8A2A46CC-FC64-417E-8C72-B9D43F71D700}"/>
              </a:ext>
            </a:extLst>
          </p:cNvPr>
          <p:cNvSpPr txBox="1"/>
          <p:nvPr/>
        </p:nvSpPr>
        <p:spPr>
          <a:xfrm>
            <a:off x="11241620" y="1656183"/>
            <a:ext cx="1542261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Закрыто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7" name="object 94">
            <a:extLst>
              <a:ext uri="{FF2B5EF4-FFF2-40B4-BE49-F238E27FC236}">
                <a16:creationId xmlns:a16="http://schemas.microsoft.com/office/drawing/2014/main" id="{2F9FD284-7C4F-41FF-A7DC-B11FF6368FE1}"/>
              </a:ext>
            </a:extLst>
          </p:cNvPr>
          <p:cNvSpPr txBox="1"/>
          <p:nvPr/>
        </p:nvSpPr>
        <p:spPr>
          <a:xfrm>
            <a:off x="12520316" y="1638176"/>
            <a:ext cx="1542261" cy="357648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4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В </a:t>
            </a: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работе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8" name="object 94">
            <a:extLst>
              <a:ext uri="{FF2B5EF4-FFF2-40B4-BE49-F238E27FC236}">
                <a16:creationId xmlns:a16="http://schemas.microsoft.com/office/drawing/2014/main" id="{BE99DE76-47BF-453E-A80E-A806FA499886}"/>
              </a:ext>
            </a:extLst>
          </p:cNvPr>
          <p:cNvSpPr txBox="1"/>
          <p:nvPr/>
        </p:nvSpPr>
        <p:spPr>
          <a:xfrm>
            <a:off x="10923039" y="1951257"/>
            <a:ext cx="1097508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r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 </a:t>
            </a:r>
            <a:r>
              <a:rPr lang="en-US" sz="18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800" spc="50" dirty="0" err="1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cln</a:t>
            </a:r>
            <a:r>
              <a:rPr lang="en-US" sz="18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399" name="object 94">
            <a:extLst>
              <a:ext uri="{FF2B5EF4-FFF2-40B4-BE49-F238E27FC236}">
                <a16:creationId xmlns:a16="http://schemas.microsoft.com/office/drawing/2014/main" id="{F20A7F6A-38F4-4D1E-B7B4-2AE1506F7CD0}"/>
              </a:ext>
            </a:extLst>
          </p:cNvPr>
          <p:cNvSpPr txBox="1"/>
          <p:nvPr/>
        </p:nvSpPr>
        <p:spPr>
          <a:xfrm>
            <a:off x="12245625" y="1951257"/>
            <a:ext cx="981835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r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en-US" sz="18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*worn*</a:t>
            </a:r>
            <a:endParaRPr kumimoji="0" lang="ru-RU" sz="105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graphicFrame>
        <p:nvGraphicFramePr>
          <p:cNvPr id="400" name="Таблица 3">
            <a:extLst>
              <a:ext uri="{FF2B5EF4-FFF2-40B4-BE49-F238E27FC236}">
                <a16:creationId xmlns:a16="http://schemas.microsoft.com/office/drawing/2014/main" id="{9E414182-115E-4639-8E54-F05407B347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744466"/>
              </p:ext>
            </p:extLst>
          </p:nvPr>
        </p:nvGraphicFramePr>
        <p:xfrm>
          <a:off x="10561570" y="1722506"/>
          <a:ext cx="270875" cy="10762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75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076224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403" name="object 94">
            <a:extLst>
              <a:ext uri="{FF2B5EF4-FFF2-40B4-BE49-F238E27FC236}">
                <a16:creationId xmlns:a16="http://schemas.microsoft.com/office/drawing/2014/main" id="{237CE2D6-62B7-4FAD-9435-E074ED71B8E8}"/>
              </a:ext>
            </a:extLst>
          </p:cNvPr>
          <p:cNvSpPr txBox="1"/>
          <p:nvPr/>
        </p:nvSpPr>
        <p:spPr>
          <a:xfrm>
            <a:off x="8209493" y="2235106"/>
            <a:ext cx="1787706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Предыдущий период</a:t>
            </a:r>
          </a:p>
        </p:txBody>
      </p:sp>
      <p:sp>
        <p:nvSpPr>
          <p:cNvPr id="404" name="object 94">
            <a:extLst>
              <a:ext uri="{FF2B5EF4-FFF2-40B4-BE49-F238E27FC236}">
                <a16:creationId xmlns:a16="http://schemas.microsoft.com/office/drawing/2014/main" id="{F48815B2-299C-4DAE-A22C-94EDEC781E5D}"/>
              </a:ext>
            </a:extLst>
          </p:cNvPr>
          <p:cNvSpPr txBox="1"/>
          <p:nvPr/>
        </p:nvSpPr>
        <p:spPr>
          <a:xfrm>
            <a:off x="8208615" y="2437899"/>
            <a:ext cx="1216587" cy="431514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en-US" sz="20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2000" spc="50" dirty="0" err="1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allp</a:t>
            </a:r>
            <a:r>
              <a:rPr lang="en-US" sz="20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2000" b="0" i="0" u="none" strike="noStrike" kern="1200" cap="none" spc="50" normalizeH="0" baseline="0" noProof="0" dirty="0">
              <a:ln>
                <a:noFill/>
              </a:ln>
              <a:solidFill>
                <a:srgbClr val="909090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5" name="object 94">
            <a:extLst>
              <a:ext uri="{FF2B5EF4-FFF2-40B4-BE49-F238E27FC236}">
                <a16:creationId xmlns:a16="http://schemas.microsoft.com/office/drawing/2014/main" id="{969896E9-E9DF-4417-AEB3-EADAFF66CAC5}"/>
              </a:ext>
            </a:extLst>
          </p:cNvPr>
          <p:cNvSpPr txBox="1"/>
          <p:nvPr/>
        </p:nvSpPr>
        <p:spPr>
          <a:xfrm>
            <a:off x="11115649" y="2373739"/>
            <a:ext cx="894873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r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en-US" sz="18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800" spc="50" dirty="0" err="1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clp</a:t>
            </a:r>
            <a:r>
              <a:rPr lang="en-US" sz="18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srgbClr val="909090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406" name="object 94">
            <a:extLst>
              <a:ext uri="{FF2B5EF4-FFF2-40B4-BE49-F238E27FC236}">
                <a16:creationId xmlns:a16="http://schemas.microsoft.com/office/drawing/2014/main" id="{33967C10-4120-44BE-ADB3-10143EDCF343}"/>
              </a:ext>
            </a:extLst>
          </p:cNvPr>
          <p:cNvSpPr txBox="1"/>
          <p:nvPr/>
        </p:nvSpPr>
        <p:spPr>
          <a:xfrm>
            <a:off x="12384410" y="2374924"/>
            <a:ext cx="836236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r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en-US" sz="18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800" spc="50" dirty="0" err="1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worp</a:t>
            </a:r>
            <a:r>
              <a:rPr lang="en-US" sz="18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srgbClr val="909090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407" name="object 94">
            <a:extLst>
              <a:ext uri="{FF2B5EF4-FFF2-40B4-BE49-F238E27FC236}">
                <a16:creationId xmlns:a16="http://schemas.microsoft.com/office/drawing/2014/main" id="{B34F09C6-06C6-430C-909D-3850D60D2166}"/>
              </a:ext>
            </a:extLst>
          </p:cNvPr>
          <p:cNvSpPr txBox="1"/>
          <p:nvPr/>
        </p:nvSpPr>
        <p:spPr>
          <a:xfrm>
            <a:off x="8202817" y="1655158"/>
            <a:ext cx="1542261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ru-RU" sz="1200" spc="5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Отчётный период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A94DEAA6-21E3-4B7B-B0D6-1EC4779170AA}"/>
              </a:ext>
            </a:extLst>
          </p:cNvPr>
          <p:cNvSpPr txBox="1"/>
          <p:nvPr/>
        </p:nvSpPr>
        <p:spPr>
          <a:xfrm>
            <a:off x="13219656" y="2102963"/>
            <a:ext cx="981834" cy="4465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>
                <a:solidFill>
                  <a:prstClr val="black"/>
                </a:solidFill>
                <a:latin typeface="Golos UI Medium" panose="020B0604020202020204" charset="-52"/>
                <a:cs typeface="Golos UI Medium" panose="020B0604020202020204" charset="-52"/>
              </a:rPr>
              <a:t>  </a:t>
            </a:r>
            <a:r>
              <a:rPr lang="en-US" sz="2000" dirty="0">
                <a:solidFill>
                  <a:prstClr val="black"/>
                </a:solidFill>
                <a:latin typeface="Golos UI Medium" panose="020B0604020202020204" charset="-52"/>
                <a:cs typeface="Golos UI Medium" panose="020B0604020202020204" charset="-52"/>
              </a:rPr>
              <a:t>*p*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sp>
        <p:nvSpPr>
          <p:cNvPr id="208" name="Овал 207">
            <a:extLst>
              <a:ext uri="{FF2B5EF4-FFF2-40B4-BE49-F238E27FC236}">
                <a16:creationId xmlns:a16="http://schemas.microsoft.com/office/drawing/2014/main" id="{921480C9-4368-4954-A4D8-6496656F8B19}"/>
              </a:ext>
            </a:extLst>
          </p:cNvPr>
          <p:cNvSpPr/>
          <p:nvPr/>
        </p:nvSpPr>
        <p:spPr>
          <a:xfrm>
            <a:off x="13450577" y="1985164"/>
            <a:ext cx="612000" cy="612000"/>
          </a:xfrm>
          <a:prstGeom prst="ellipse">
            <a:avLst/>
          </a:prstGeom>
          <a:noFill/>
          <a:ln w="38100">
            <a:solidFill>
              <a:srgbClr val="EF6B6B"/>
            </a:solidFill>
            <a:miter lim="400000"/>
          </a:ln>
          <a:effectLst/>
        </p:spPr>
        <p:txBody>
          <a:bodyPr lIns="118163" tIns="118163" rIns="118163" bIns="118163" rtlCol="0" anchor="ctr"/>
          <a:lstStyle>
            <a:defPPr marL="0" marR="0" indent="0" algn="l" defTabSz="53762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058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134406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268812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403217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537623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672029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806435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940841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075247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1061752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604020202020204" charset="-52"/>
              <a:ea typeface="Helvetica Light"/>
              <a:cs typeface="Golos UI" panose="020B0604020202020204" charset="-52"/>
              <a:sym typeface="Helvetica Light"/>
            </a:endParaRPr>
          </a:p>
        </p:txBody>
      </p:sp>
      <p:sp>
        <p:nvSpPr>
          <p:cNvPr id="262" name="TextBox 42">
            <a:extLst>
              <a:ext uri="{FF2B5EF4-FFF2-40B4-BE49-F238E27FC236}">
                <a16:creationId xmlns:a16="http://schemas.microsoft.com/office/drawing/2014/main" id="{2264EE4A-FDDD-4801-9F72-86460C1CFDBC}"/>
              </a:ext>
            </a:extLst>
          </p:cNvPr>
          <p:cNvSpPr txBox="1"/>
          <p:nvPr/>
        </p:nvSpPr>
        <p:spPr>
          <a:xfrm>
            <a:off x="11643646" y="2879999"/>
            <a:ext cx="2520000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*t1ao*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63" name="TextBox 43">
            <a:extLst>
              <a:ext uri="{FF2B5EF4-FFF2-40B4-BE49-F238E27FC236}">
                <a16:creationId xmlns:a16="http://schemas.microsoft.com/office/drawing/2014/main" id="{7202C375-28A7-4B82-9C23-76224A745000}"/>
              </a:ext>
            </a:extLst>
          </p:cNvPr>
          <p:cNvSpPr txBox="1"/>
          <p:nvPr/>
        </p:nvSpPr>
        <p:spPr>
          <a:xfrm>
            <a:off x="11636568" y="3239999"/>
            <a:ext cx="2520000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*t2ao*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64" name="TextBox 44">
            <a:extLst>
              <a:ext uri="{FF2B5EF4-FFF2-40B4-BE49-F238E27FC236}">
                <a16:creationId xmlns:a16="http://schemas.microsoft.com/office/drawing/2014/main" id="{EF7A3956-C8D7-40CE-B5AE-AF6DF84FBBD2}"/>
              </a:ext>
            </a:extLst>
          </p:cNvPr>
          <p:cNvSpPr txBox="1"/>
          <p:nvPr/>
        </p:nvSpPr>
        <p:spPr>
          <a:xfrm>
            <a:off x="11639176" y="3581999"/>
            <a:ext cx="2520000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*t3ao*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65" name="object 94">
            <a:extLst>
              <a:ext uri="{FF2B5EF4-FFF2-40B4-BE49-F238E27FC236}">
                <a16:creationId xmlns:a16="http://schemas.microsoft.com/office/drawing/2014/main" id="{BF9096F8-5BA5-4D17-99B2-642E4B8E360C}"/>
              </a:ext>
            </a:extLst>
          </p:cNvPr>
          <p:cNvSpPr txBox="1"/>
          <p:nvPr/>
        </p:nvSpPr>
        <p:spPr>
          <a:xfrm>
            <a:off x="8241622" y="2881441"/>
            <a:ext cx="247154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*theme1*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266" name="object 94">
            <a:extLst>
              <a:ext uri="{FF2B5EF4-FFF2-40B4-BE49-F238E27FC236}">
                <a16:creationId xmlns:a16="http://schemas.microsoft.com/office/drawing/2014/main" id="{C5E0B845-0B23-4CA3-B3CD-E9DCC9E475BA}"/>
              </a:ext>
            </a:extLst>
          </p:cNvPr>
          <p:cNvSpPr txBox="1"/>
          <p:nvPr/>
        </p:nvSpPr>
        <p:spPr>
          <a:xfrm>
            <a:off x="9832346" y="2851027"/>
            <a:ext cx="2477249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Golos UI VF" panose="020B0504020202020204" pitchFamily="34" charset="0"/>
              <a:cs typeface="Golos UI" panose="020B0504020202020204" pitchFamily="34" charset="-52"/>
            </a:endParaRPr>
          </a:p>
        </p:txBody>
      </p:sp>
      <p:sp>
        <p:nvSpPr>
          <p:cNvPr id="267" name="object 94">
            <a:extLst>
              <a:ext uri="{FF2B5EF4-FFF2-40B4-BE49-F238E27FC236}">
                <a16:creationId xmlns:a16="http://schemas.microsoft.com/office/drawing/2014/main" id="{E62C82E5-0D55-441D-BBE4-90B234264042}"/>
              </a:ext>
            </a:extLst>
          </p:cNvPr>
          <p:cNvSpPr txBox="1"/>
          <p:nvPr/>
        </p:nvSpPr>
        <p:spPr>
          <a:xfrm>
            <a:off x="8240375" y="3238767"/>
            <a:ext cx="2428069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*theme2*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268" name="object 94">
            <a:extLst>
              <a:ext uri="{FF2B5EF4-FFF2-40B4-BE49-F238E27FC236}">
                <a16:creationId xmlns:a16="http://schemas.microsoft.com/office/drawing/2014/main" id="{B5754E04-8E4E-487A-A67E-9DA585A5AC94}"/>
              </a:ext>
            </a:extLst>
          </p:cNvPr>
          <p:cNvSpPr txBox="1"/>
          <p:nvPr/>
        </p:nvSpPr>
        <p:spPr>
          <a:xfrm>
            <a:off x="10736071" y="28800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rPr>
              <a:t>*t1cnt*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EF6B6B"/>
              </a:solidFill>
              <a:effectLst/>
              <a:uLnTx/>
              <a:uFillTx/>
              <a:latin typeface="Golos UI Medium" panose="020B0604020202020204" pitchFamily="34" charset="-52"/>
              <a:ea typeface="Roboto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269" name="object 94">
            <a:extLst>
              <a:ext uri="{FF2B5EF4-FFF2-40B4-BE49-F238E27FC236}">
                <a16:creationId xmlns:a16="http://schemas.microsoft.com/office/drawing/2014/main" id="{B89EF5CF-0048-4F45-A24D-751678AB284C}"/>
              </a:ext>
            </a:extLst>
          </p:cNvPr>
          <p:cNvSpPr txBox="1"/>
          <p:nvPr/>
        </p:nvSpPr>
        <p:spPr>
          <a:xfrm>
            <a:off x="10730543" y="32400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*t2cnt*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Golos UI VF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270" name="object 94">
            <a:extLst>
              <a:ext uri="{FF2B5EF4-FFF2-40B4-BE49-F238E27FC236}">
                <a16:creationId xmlns:a16="http://schemas.microsoft.com/office/drawing/2014/main" id="{120EB210-1678-44E9-99DA-3425E0593C01}"/>
              </a:ext>
            </a:extLst>
          </p:cNvPr>
          <p:cNvSpPr txBox="1"/>
          <p:nvPr/>
        </p:nvSpPr>
        <p:spPr>
          <a:xfrm>
            <a:off x="10732751" y="35820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*t3cnt*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cxnSp>
        <p:nvCxnSpPr>
          <p:cNvPr id="315" name="Прямая соединительная линия 314">
            <a:extLst>
              <a:ext uri="{FF2B5EF4-FFF2-40B4-BE49-F238E27FC236}">
                <a16:creationId xmlns:a16="http://schemas.microsoft.com/office/drawing/2014/main" id="{53E6BE8C-3E46-45CD-8739-3FB5E563C513}"/>
              </a:ext>
            </a:extLst>
          </p:cNvPr>
          <p:cNvCxnSpPr>
            <a:cxnSpLocks/>
          </p:cNvCxnSpPr>
          <p:nvPr/>
        </p:nvCxnSpPr>
        <p:spPr>
          <a:xfrm>
            <a:off x="8251551" y="3246831"/>
            <a:ext cx="4968105" cy="299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Прямая соединительная линия 315">
            <a:extLst>
              <a:ext uri="{FF2B5EF4-FFF2-40B4-BE49-F238E27FC236}">
                <a16:creationId xmlns:a16="http://schemas.microsoft.com/office/drawing/2014/main" id="{14781981-08E7-489D-9B95-8733A882E3A4}"/>
              </a:ext>
            </a:extLst>
          </p:cNvPr>
          <p:cNvCxnSpPr>
            <a:cxnSpLocks/>
          </p:cNvCxnSpPr>
          <p:nvPr/>
        </p:nvCxnSpPr>
        <p:spPr>
          <a:xfrm>
            <a:off x="8252925" y="3583571"/>
            <a:ext cx="4981971" cy="1219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object 94">
            <a:extLst>
              <a:ext uri="{FF2B5EF4-FFF2-40B4-BE49-F238E27FC236}">
                <a16:creationId xmlns:a16="http://schemas.microsoft.com/office/drawing/2014/main" id="{A0B6AB48-4B33-46C9-8895-31FA851C6842}"/>
              </a:ext>
            </a:extLst>
          </p:cNvPr>
          <p:cNvSpPr txBox="1"/>
          <p:nvPr/>
        </p:nvSpPr>
        <p:spPr>
          <a:xfrm>
            <a:off x="8246001" y="3582000"/>
            <a:ext cx="245100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4" dirty="0">
                <a:solidFill>
                  <a:srgbClr val="000000"/>
                </a:solidFill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*theme3*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5651456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Рисунок 62">
            <a:extLst>
              <a:ext uri="{FF2B5EF4-FFF2-40B4-BE49-F238E27FC236}">
                <a16:creationId xmlns:a16="http://schemas.microsoft.com/office/drawing/2014/main" id="{2FBA9D12-EFD6-47F9-9D40-E2FBA2EA7C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5" r="8421" b="9727"/>
          <a:stretch/>
        </p:blipFill>
        <p:spPr>
          <a:xfrm>
            <a:off x="6357555" y="1869512"/>
            <a:ext cx="8029270" cy="8518047"/>
          </a:xfrm>
          <a:prstGeom prst="rect">
            <a:avLst/>
          </a:prstGeom>
        </p:spPr>
      </p:pic>
      <p:graphicFrame>
        <p:nvGraphicFramePr>
          <p:cNvPr id="64" name="Таблица 63">
            <a:extLst>
              <a:ext uri="{FF2B5EF4-FFF2-40B4-BE49-F238E27FC236}">
                <a16:creationId xmlns:a16="http://schemas.microsoft.com/office/drawing/2014/main" id="{550063A1-7954-494D-872C-779D73DFA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00884"/>
              </p:ext>
            </p:extLst>
          </p:nvPr>
        </p:nvGraphicFramePr>
        <p:xfrm>
          <a:off x="783493" y="8722335"/>
          <a:ext cx="6816103" cy="1585315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63610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85757">
                  <a:extLst>
                    <a:ext uri="{9D8B030D-6E8A-4147-A177-3AD203B41FA5}">
                      <a16:colId xmlns:a16="http://schemas.microsoft.com/office/drawing/2014/main" val="2456181018"/>
                    </a:ext>
                  </a:extLst>
                </a:gridCol>
                <a:gridCol w="967332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2026907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664371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*theme1*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*t1cnt*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F6B6B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188269"/>
                  </a:ext>
                </a:extLst>
              </a:tr>
              <a:tr h="452944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*theme2*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*t2cnt*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*theme3*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*t3cnt*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ru-RU" sz="1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</a:tbl>
          </a:graphicData>
        </a:graphic>
      </p:graphicFrame>
      <p:grpSp>
        <p:nvGrpSpPr>
          <p:cNvPr id="65" name="Группа 64">
            <a:extLst>
              <a:ext uri="{FF2B5EF4-FFF2-40B4-BE49-F238E27FC236}">
                <a16:creationId xmlns:a16="http://schemas.microsoft.com/office/drawing/2014/main" id="{B11EC980-0A29-4395-A577-AA4F592F9E86}"/>
              </a:ext>
            </a:extLst>
          </p:cNvPr>
          <p:cNvGrpSpPr/>
          <p:nvPr/>
        </p:nvGrpSpPr>
        <p:grpSpPr>
          <a:xfrm>
            <a:off x="783494" y="1786835"/>
            <a:ext cx="5506742" cy="992578"/>
            <a:chOff x="608214" y="1508069"/>
            <a:chExt cx="4726905" cy="891330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A0D00A-BF4B-4DDE-A8CA-5BD34A81D34F}"/>
                </a:ext>
              </a:extLst>
            </p:cNvPr>
            <p:cNvSpPr txBox="1"/>
            <p:nvPr/>
          </p:nvSpPr>
          <p:spPr>
            <a:xfrm>
              <a:off x="2766510" y="1659686"/>
              <a:ext cx="1590752" cy="5421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509051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 err="1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suci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 </a:t>
              </a:r>
              <a:r>
                <a:rPr lang="ru-RU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 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D485E41-8E94-4120-BDF2-ABE6F6233416}"/>
                </a:ext>
              </a:extLst>
            </p:cNvPr>
            <p:cNvSpPr txBox="1"/>
            <p:nvPr/>
          </p:nvSpPr>
          <p:spPr>
            <a:xfrm>
              <a:off x="608214" y="1669674"/>
              <a:ext cx="1726037" cy="52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*</a:t>
              </a:r>
              <a:r>
                <a:rPr kumimoji="0" lang="en-US" sz="3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alln</a:t>
              </a: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*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85B170-E83D-4CE8-8236-2F17705C690E}"/>
                </a:ext>
              </a:extLst>
            </p:cNvPr>
            <p:cNvSpPr txBox="1"/>
            <p:nvPr/>
          </p:nvSpPr>
          <p:spPr>
            <a:xfrm>
              <a:off x="1979979" y="1809834"/>
              <a:ext cx="1097839" cy="359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 </a:t>
              </a:r>
              <a:r>
                <a:rPr lang="en-US" sz="2000" dirty="0">
                  <a:solidFill>
                    <a:srgbClr val="000001"/>
                  </a:solidFill>
                  <a:latin typeface="Golos UI Medium" panose="020B0604020202020204" pitchFamily="34" charset="-52"/>
                  <a:cs typeface="Golos UI Medium" panose="020B0604020202020204" pitchFamily="34" charset="-52"/>
                </a:rPr>
                <a:t>*</a:t>
              </a:r>
              <a:r>
                <a:rPr lang="en-US" sz="2000" dirty="0" err="1">
                  <a:latin typeface="Golos UI Medium" panose="020B0604020202020204" pitchFamily="34" charset="-52"/>
                  <a:cs typeface="Golos UI Medium" panose="020B0604020202020204" pitchFamily="34" charset="-52"/>
                </a:rPr>
                <a:t>pmap</a:t>
              </a:r>
              <a:r>
                <a:rPr lang="en-US" sz="2000" dirty="0">
                  <a:latin typeface="Golos UI Medium" panose="020B0604020202020204" pitchFamily="34" charset="-52"/>
                  <a:cs typeface="Golos UI Medium" panose="020B0604020202020204" pitchFamily="34" charset="-52"/>
                </a:rPr>
                <a:t>*</a:t>
              </a:r>
              <a:endParaRPr kumimoji="0" lang="ru-RU" sz="2004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id="{5348C264-1F78-449D-AF27-4685339334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5887" y="1724171"/>
              <a:ext cx="0" cy="486559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A86738E-C214-4D8D-B92B-E9ECEDE09208}"/>
                </a:ext>
              </a:extLst>
            </p:cNvPr>
            <p:cNvSpPr txBox="1"/>
            <p:nvPr/>
          </p:nvSpPr>
          <p:spPr>
            <a:xfrm>
              <a:off x="4289057" y="1508069"/>
              <a:ext cx="1046062" cy="891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69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в пересчете</a:t>
              </a:r>
              <a:b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</a:b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на 1 </a:t>
              </a:r>
              <a:r>
                <a:rPr kumimoji="0" lang="en-US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000</a:t>
              </a: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 </a:t>
              </a:r>
              <a:b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</a:b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жителей, проживающих в округе</a:t>
              </a:r>
            </a:p>
          </p:txBody>
        </p:sp>
      </p:grpSp>
      <p:graphicFrame>
        <p:nvGraphicFramePr>
          <p:cNvPr id="72" name="Таблица 16">
            <a:extLst>
              <a:ext uri="{FF2B5EF4-FFF2-40B4-BE49-F238E27FC236}">
                <a16:creationId xmlns:a16="http://schemas.microsoft.com/office/drawing/2014/main" id="{355A427B-E1E2-45C1-9A0F-0D3B380F2FE9}"/>
              </a:ext>
            </a:extLst>
          </p:cNvPr>
          <p:cNvGraphicFramePr>
            <a:graphicFrameLocks noGrp="1"/>
          </p:cNvGraphicFramePr>
          <p:nvPr/>
        </p:nvGraphicFramePr>
        <p:xfrm>
          <a:off x="783494" y="1336476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Общее количество обращений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73" name="Таблица 16">
            <a:extLst>
              <a:ext uri="{FF2B5EF4-FFF2-40B4-BE49-F238E27FC236}">
                <a16:creationId xmlns:a16="http://schemas.microsoft.com/office/drawing/2014/main" id="{2BBAE0C6-132C-42A9-AA1C-EA75F2EE7CAF}"/>
              </a:ext>
            </a:extLst>
          </p:cNvPr>
          <p:cNvGraphicFramePr>
            <a:graphicFrameLocks noGrp="1"/>
          </p:cNvGraphicFramePr>
          <p:nvPr/>
        </p:nvGraphicFramePr>
        <p:xfrm>
          <a:off x="783494" y="8125022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Основные темы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ru-RU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наибольшее количество обращений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)</a:t>
                      </a:r>
                      <a:endParaRPr lang="ru-RU" sz="17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74" name="TextBox 73">
            <a:extLst>
              <a:ext uri="{FF2B5EF4-FFF2-40B4-BE49-F238E27FC236}">
                <a16:creationId xmlns:a16="http://schemas.microsoft.com/office/drawing/2014/main" id="{2E407C37-D317-4A4E-80C2-857FA8122F67}"/>
              </a:ext>
            </a:extLst>
          </p:cNvPr>
          <p:cNvSpPr txBox="1"/>
          <p:nvPr/>
        </p:nvSpPr>
        <p:spPr>
          <a:xfrm>
            <a:off x="5544000" y="8924172"/>
            <a:ext cx="1841846" cy="298095"/>
          </a:xfrm>
          <a:prstGeom prst="rect">
            <a:avLst/>
          </a:prstGeom>
          <a:solidFill>
            <a:schemeClr val="tx1">
              <a:lumMod val="65000"/>
              <a:lumOff val="35000"/>
              <a:alpha val="63922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7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*t1ao*</a:t>
            </a:r>
            <a:endParaRPr kumimoji="0" lang="ru-RU" sz="1337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C4D4AB9-8E96-4A48-9178-0F6C2F1C793C}"/>
              </a:ext>
            </a:extLst>
          </p:cNvPr>
          <p:cNvSpPr txBox="1"/>
          <p:nvPr/>
        </p:nvSpPr>
        <p:spPr>
          <a:xfrm>
            <a:off x="5544000" y="9468848"/>
            <a:ext cx="1841845" cy="298095"/>
          </a:xfrm>
          <a:prstGeom prst="rect">
            <a:avLst/>
          </a:prstGeom>
          <a:solidFill>
            <a:schemeClr val="tx1">
              <a:lumMod val="65000"/>
              <a:lumOff val="35000"/>
              <a:alpha val="63922"/>
            </a:scheme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ctr" defTabSz="457117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1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</a:defRPr>
            </a:lvl1pPr>
          </a:lstStyle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7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*t2ao*</a:t>
            </a:r>
            <a:endParaRPr kumimoji="0" lang="ru-RU" sz="1337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74E82B0-EB6A-4839-92A7-DA2BD5B29A1B}"/>
              </a:ext>
            </a:extLst>
          </p:cNvPr>
          <p:cNvSpPr txBox="1"/>
          <p:nvPr/>
        </p:nvSpPr>
        <p:spPr>
          <a:xfrm>
            <a:off x="5544000" y="9943434"/>
            <a:ext cx="1841846" cy="298095"/>
          </a:xfrm>
          <a:prstGeom prst="rect">
            <a:avLst/>
          </a:prstGeom>
          <a:solidFill>
            <a:schemeClr val="tx1">
              <a:lumMod val="65000"/>
              <a:lumOff val="35000"/>
              <a:alpha val="63922"/>
            </a:scheme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ctr" defTabSz="457117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1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</a:defRPr>
            </a:lvl1pPr>
          </a:lstStyle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37" b="0" dirty="0">
                <a:solidFill>
                  <a:schemeClr val="bg1"/>
                </a:solidFill>
              </a:rPr>
              <a:t>*t3ao*</a:t>
            </a:r>
            <a:endParaRPr kumimoji="0" lang="ru-RU" sz="1337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6" name="Прямоугольник 115">
            <a:extLst>
              <a:ext uri="{FF2B5EF4-FFF2-40B4-BE49-F238E27FC236}">
                <a16:creationId xmlns:a16="http://schemas.microsoft.com/office/drawing/2014/main" id="{2BF33055-4C17-402B-BA1E-4F0633D0F89D}"/>
              </a:ext>
            </a:extLst>
          </p:cNvPr>
          <p:cNvSpPr/>
          <p:nvPr/>
        </p:nvSpPr>
        <p:spPr>
          <a:xfrm>
            <a:off x="13214290" y="1239339"/>
            <a:ext cx="189198" cy="410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8" name="Прямоугольник 117">
            <a:extLst>
              <a:ext uri="{FF2B5EF4-FFF2-40B4-BE49-F238E27FC236}">
                <a16:creationId xmlns:a16="http://schemas.microsoft.com/office/drawing/2014/main" id="{A3D15784-A29A-4ED7-9900-8869B43F4056}"/>
              </a:ext>
            </a:extLst>
          </p:cNvPr>
          <p:cNvSpPr/>
          <p:nvPr/>
        </p:nvSpPr>
        <p:spPr>
          <a:xfrm>
            <a:off x="6357553" y="1335384"/>
            <a:ext cx="8029270" cy="410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Распределение обращений по территориальному признаку</a:t>
            </a:r>
          </a:p>
        </p:txBody>
      </p:sp>
      <p:sp>
        <p:nvSpPr>
          <p:cNvPr id="156" name="Прямоугольник 155">
            <a:extLst>
              <a:ext uri="{FF2B5EF4-FFF2-40B4-BE49-F238E27FC236}">
                <a16:creationId xmlns:a16="http://schemas.microsoft.com/office/drawing/2014/main" id="{4CDAFFA8-107B-4EE3-B934-5C1BCC132DA4}"/>
              </a:ext>
            </a:extLst>
          </p:cNvPr>
          <p:cNvSpPr/>
          <p:nvPr/>
        </p:nvSpPr>
        <p:spPr>
          <a:xfrm>
            <a:off x="4575880" y="211214"/>
            <a:ext cx="9766115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2.1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граждан. 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 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graphicFrame>
        <p:nvGraphicFramePr>
          <p:cNvPr id="101" name="Таблица 100">
            <a:extLst>
              <a:ext uri="{FF2B5EF4-FFF2-40B4-BE49-F238E27FC236}">
                <a16:creationId xmlns:a16="http://schemas.microsoft.com/office/drawing/2014/main" id="{10D7DD92-28CF-47CF-B6FA-0D4DC50962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642561"/>
              </p:ext>
            </p:extLst>
          </p:nvPr>
        </p:nvGraphicFramePr>
        <p:xfrm>
          <a:off x="625642" y="2767893"/>
          <a:ext cx="5354372" cy="5258310"/>
        </p:xfrm>
        <a:graphic>
          <a:graphicData uri="http://schemas.openxmlformats.org/drawingml/2006/table">
            <a:tbl>
              <a:tblPr>
                <a:effectLst/>
                <a:tableStyleId>{8EC20E35-A176-4012-BC5E-935CFFF8708E}</a:tableStyleId>
              </a:tblPr>
              <a:tblGrid>
                <a:gridCol w="888500">
                  <a:extLst>
                    <a:ext uri="{9D8B030D-6E8A-4147-A177-3AD203B41FA5}">
                      <a16:colId xmlns:a16="http://schemas.microsoft.com/office/drawing/2014/main" val="3406986213"/>
                    </a:ext>
                  </a:extLst>
                </a:gridCol>
                <a:gridCol w="1047050">
                  <a:extLst>
                    <a:ext uri="{9D8B030D-6E8A-4147-A177-3AD203B41FA5}">
                      <a16:colId xmlns:a16="http://schemas.microsoft.com/office/drawing/2014/main" val="4071456046"/>
                    </a:ext>
                  </a:extLst>
                </a:gridCol>
                <a:gridCol w="1051155">
                  <a:extLst>
                    <a:ext uri="{9D8B030D-6E8A-4147-A177-3AD203B41FA5}">
                      <a16:colId xmlns:a16="http://schemas.microsoft.com/office/drawing/2014/main" val="1133181293"/>
                    </a:ext>
                  </a:extLst>
                </a:gridCol>
                <a:gridCol w="1072618">
                  <a:extLst>
                    <a:ext uri="{9D8B030D-6E8A-4147-A177-3AD203B41FA5}">
                      <a16:colId xmlns:a16="http://schemas.microsoft.com/office/drawing/2014/main" val="2849304261"/>
                    </a:ext>
                  </a:extLst>
                </a:gridCol>
                <a:gridCol w="1295049">
                  <a:extLst>
                    <a:ext uri="{9D8B030D-6E8A-4147-A177-3AD203B41FA5}">
                      <a16:colId xmlns:a16="http://schemas.microsoft.com/office/drawing/2014/main" val="254461425"/>
                    </a:ext>
                  </a:extLst>
                </a:gridCol>
              </a:tblGrid>
              <a:tr h="5677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Пред. Период</a:t>
                      </a:r>
                      <a:endParaRPr lang="ru-RU" sz="1200" b="0" dirty="0"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Отчетный период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*на 1 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000</a:t>
                      </a: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жителей, проживающих в округе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44975"/>
                  </a:ext>
                </a:extLst>
              </a:tr>
              <a:tr h="33401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ЦАО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719884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9298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536219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39354"/>
                  </a:ext>
                </a:extLst>
              </a:tr>
              <a:tr h="295275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21188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198113"/>
                  </a:ext>
                </a:extLst>
              </a:tr>
              <a:tr h="314325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971214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297949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246324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35700"/>
                  </a:ext>
                </a:extLst>
              </a:tr>
              <a:tr h="333375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92666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ГБУ«АВД»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obr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cs typeface="Golos UI Medium" panose="020B0604020202020204" pitchFamily="3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3554652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Иные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3378728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ВСЕГО 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supr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sucu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*supe*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106865"/>
                  </a:ext>
                </a:extLst>
              </a:tr>
            </a:tbl>
          </a:graphicData>
        </a:graphic>
      </p:graphicFrame>
      <p:pic>
        <p:nvPicPr>
          <p:cNvPr id="71" name="Рисунок 70">
            <a:extLst>
              <a:ext uri="{FF2B5EF4-FFF2-40B4-BE49-F238E27FC236}">
                <a16:creationId xmlns:a16="http://schemas.microsoft.com/office/drawing/2014/main" id="{BC23BDDB-B69D-41AF-B902-8A99EC9E01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1" y="315460"/>
            <a:ext cx="438150" cy="476250"/>
          </a:xfrm>
          <a:prstGeom prst="rect">
            <a:avLst/>
          </a:prstGeom>
        </p:spPr>
      </p:pic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FECA4600-D28C-4C78-9B32-9A1E5E1F2BBE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defTabSz="1182381"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9A4E7A76-484E-6797-A820-19E7BE611D68}"/>
              </a:ext>
            </a:extLst>
          </p:cNvPr>
          <p:cNvSpPr/>
          <p:nvPr/>
        </p:nvSpPr>
        <p:spPr>
          <a:xfrm>
            <a:off x="8843236" y="6579228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9695C4A-E0B6-08EF-0D23-EE732C1AC5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8523334"/>
              </p:ext>
            </p:extLst>
          </p:nvPr>
        </p:nvGraphicFramePr>
        <p:xfrm>
          <a:off x="8888103" y="6722859"/>
          <a:ext cx="944302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4302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6531B9E-F29F-A704-625B-DDD34DAFB022}"/>
              </a:ext>
            </a:extLst>
          </p:cNvPr>
          <p:cNvSpPr/>
          <p:nvPr/>
        </p:nvSpPr>
        <p:spPr>
          <a:xfrm>
            <a:off x="9028890" y="6232278"/>
            <a:ext cx="62682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ЗАО</a:t>
            </a: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03E06438-53CB-DA55-7651-07B470A5298F}"/>
              </a:ext>
            </a:extLst>
          </p:cNvPr>
          <p:cNvSpPr/>
          <p:nvPr/>
        </p:nvSpPr>
        <p:spPr>
          <a:xfrm>
            <a:off x="8905420" y="4910290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76C58386-0012-9397-4ED0-7B4C954E5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360334"/>
              </p:ext>
            </p:extLst>
          </p:nvPr>
        </p:nvGraphicFramePr>
        <p:xfrm>
          <a:off x="9002582" y="5033660"/>
          <a:ext cx="82982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982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B3EA135-19FF-7DED-FC36-3A34F1B29933}"/>
              </a:ext>
            </a:extLst>
          </p:cNvPr>
          <p:cNvSpPr/>
          <p:nvPr/>
        </p:nvSpPr>
        <p:spPr>
          <a:xfrm>
            <a:off x="8994144" y="4539344"/>
            <a:ext cx="77458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СЗАО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31A12BE-61BC-F1D1-56A6-96B3C4CC64DB}"/>
              </a:ext>
            </a:extLst>
          </p:cNvPr>
          <p:cNvSpPr/>
          <p:nvPr/>
        </p:nvSpPr>
        <p:spPr>
          <a:xfrm>
            <a:off x="12623819" y="6003084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A76992B4-2FC5-3B6A-FCBC-44E0ADFE80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648029"/>
              </p:ext>
            </p:extLst>
          </p:nvPr>
        </p:nvGraphicFramePr>
        <p:xfrm>
          <a:off x="12694516" y="6124246"/>
          <a:ext cx="86083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083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 err="1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vci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310BF45-5CB5-C1B9-2CEB-E34449ECA4F9}"/>
              </a:ext>
            </a:extLst>
          </p:cNvPr>
          <p:cNvSpPr/>
          <p:nvPr/>
        </p:nvSpPr>
        <p:spPr>
          <a:xfrm>
            <a:off x="12783609" y="5611052"/>
            <a:ext cx="63923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ВАО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B910A8A7-480A-E49C-03C1-2132F6612C13}"/>
              </a:ext>
            </a:extLst>
          </p:cNvPr>
          <p:cNvSpPr/>
          <p:nvPr/>
        </p:nvSpPr>
        <p:spPr>
          <a:xfrm>
            <a:off x="11936972" y="4608850"/>
            <a:ext cx="962143" cy="962143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3" name="Таблица 12">
            <a:extLst>
              <a:ext uri="{FF2B5EF4-FFF2-40B4-BE49-F238E27FC236}">
                <a16:creationId xmlns:a16="http://schemas.microsoft.com/office/drawing/2014/main" id="{A8C2287E-4907-ACA9-D72C-6F8C6ABD64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2964806"/>
              </p:ext>
            </p:extLst>
          </p:nvPr>
        </p:nvGraphicFramePr>
        <p:xfrm>
          <a:off x="11874890" y="4701204"/>
          <a:ext cx="1107905" cy="75229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58560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601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DEE2D8E-D8E4-6056-DDAA-227FF5590471}"/>
              </a:ext>
            </a:extLst>
          </p:cNvPr>
          <p:cNvSpPr/>
          <p:nvPr/>
        </p:nvSpPr>
        <p:spPr>
          <a:xfrm>
            <a:off x="12035346" y="4203975"/>
            <a:ext cx="786994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СВАО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63A2CDFD-6957-D241-5B76-9B67321FE9F2}"/>
              </a:ext>
            </a:extLst>
          </p:cNvPr>
          <p:cNvSpPr/>
          <p:nvPr/>
        </p:nvSpPr>
        <p:spPr>
          <a:xfrm>
            <a:off x="10285193" y="3934656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6" name="Таблица 15">
            <a:extLst>
              <a:ext uri="{FF2B5EF4-FFF2-40B4-BE49-F238E27FC236}">
                <a16:creationId xmlns:a16="http://schemas.microsoft.com/office/drawing/2014/main" id="{983355FD-91B2-2BD4-BCC0-69E6B7511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274847"/>
              </p:ext>
            </p:extLst>
          </p:nvPr>
        </p:nvGraphicFramePr>
        <p:xfrm>
          <a:off x="10346359" y="4059610"/>
          <a:ext cx="897967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967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spe</a:t>
                      </a: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DD41FF4-EA27-D25F-6BB5-1D5ECE1D5B67}"/>
              </a:ext>
            </a:extLst>
          </p:cNvPr>
          <p:cNvSpPr/>
          <p:nvPr/>
        </p:nvSpPr>
        <p:spPr>
          <a:xfrm>
            <a:off x="10455481" y="3583434"/>
            <a:ext cx="63431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C9F653DF-7C27-D67A-B50E-54770C3F7799}"/>
              </a:ext>
            </a:extLst>
          </p:cNvPr>
          <p:cNvCxnSpPr>
            <a:cxnSpLocks/>
            <a:stCxn id="6" idx="2"/>
            <a:endCxn id="6" idx="6"/>
          </p:cNvCxnSpPr>
          <p:nvPr/>
        </p:nvCxnSpPr>
        <p:spPr>
          <a:xfrm>
            <a:off x="8905420" y="541140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60623177-4CFA-508C-636D-BD6800BE789C}"/>
              </a:ext>
            </a:extLst>
          </p:cNvPr>
          <p:cNvCxnSpPr>
            <a:cxnSpLocks/>
            <a:stCxn id="15" idx="2"/>
            <a:endCxn id="15" idx="6"/>
          </p:cNvCxnSpPr>
          <p:nvPr/>
        </p:nvCxnSpPr>
        <p:spPr>
          <a:xfrm>
            <a:off x="10285193" y="443577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D45FA688-2E7B-0DC1-B764-326496FC9304}"/>
              </a:ext>
            </a:extLst>
          </p:cNvPr>
          <p:cNvCxnSpPr>
            <a:cxnSpLocks/>
            <a:stCxn id="12" idx="2"/>
            <a:endCxn id="12" idx="6"/>
          </p:cNvCxnSpPr>
          <p:nvPr/>
        </p:nvCxnSpPr>
        <p:spPr>
          <a:xfrm>
            <a:off x="11936972" y="5089922"/>
            <a:ext cx="96214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DAEA676C-FB4F-2EEF-07D1-2DE40E61D506}"/>
              </a:ext>
            </a:extLst>
          </p:cNvPr>
          <p:cNvCxnSpPr>
            <a:cxnSpLocks/>
            <a:stCxn id="9" idx="2"/>
            <a:endCxn id="9" idx="6"/>
          </p:cNvCxnSpPr>
          <p:nvPr/>
        </p:nvCxnSpPr>
        <p:spPr>
          <a:xfrm>
            <a:off x="12623819" y="650419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>
            <a:extLst>
              <a:ext uri="{FF2B5EF4-FFF2-40B4-BE49-F238E27FC236}">
                <a16:creationId xmlns:a16="http://schemas.microsoft.com/office/drawing/2014/main" id="{1E2B2946-4205-0F09-E9AA-9351339C5042}"/>
              </a:ext>
            </a:extLst>
          </p:cNvPr>
          <p:cNvSpPr/>
          <p:nvPr/>
        </p:nvSpPr>
        <p:spPr>
          <a:xfrm>
            <a:off x="6542167" y="1993567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23" name="Таблица 22">
            <a:extLst>
              <a:ext uri="{FF2B5EF4-FFF2-40B4-BE49-F238E27FC236}">
                <a16:creationId xmlns:a16="http://schemas.microsoft.com/office/drawing/2014/main" id="{EB67A8BA-FAB7-2AB1-7A2F-94E1168F7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635323"/>
              </p:ext>
            </p:extLst>
          </p:nvPr>
        </p:nvGraphicFramePr>
        <p:xfrm>
          <a:off x="6572605" y="2101258"/>
          <a:ext cx="94135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135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zepe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00981DD5-1255-19D4-9010-85F1D7AD4CA8}"/>
              </a:ext>
            </a:extLst>
          </p:cNvPr>
          <p:cNvSpPr/>
          <p:nvPr/>
        </p:nvSpPr>
        <p:spPr>
          <a:xfrm>
            <a:off x="6603044" y="3054671"/>
            <a:ext cx="881298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ЗелАО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620C321D-8B23-BB08-1EB7-1B48D669D29D}"/>
              </a:ext>
            </a:extLst>
          </p:cNvPr>
          <p:cNvCxnSpPr>
            <a:cxnSpLocks/>
            <a:stCxn id="22" idx="2"/>
            <a:endCxn id="22" idx="6"/>
          </p:cNvCxnSpPr>
          <p:nvPr/>
        </p:nvCxnSpPr>
        <p:spPr>
          <a:xfrm>
            <a:off x="6542167" y="249468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Овал 25">
            <a:extLst>
              <a:ext uri="{FF2B5EF4-FFF2-40B4-BE49-F238E27FC236}">
                <a16:creationId xmlns:a16="http://schemas.microsoft.com/office/drawing/2014/main" id="{5A01FCE5-C0C1-8D9F-A6D1-A7A0BAB17C82}"/>
              </a:ext>
            </a:extLst>
          </p:cNvPr>
          <p:cNvSpPr/>
          <p:nvPr/>
        </p:nvSpPr>
        <p:spPr>
          <a:xfrm>
            <a:off x="8411948" y="9385326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A22F35C7-72B7-9DD2-B8B5-058854EDDEA0}"/>
              </a:ext>
            </a:extLst>
          </p:cNvPr>
          <p:cNvSpPr/>
          <p:nvPr/>
        </p:nvSpPr>
        <p:spPr>
          <a:xfrm>
            <a:off x="8481021" y="9041349"/>
            <a:ext cx="91439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ТиНАО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996F2C18-BB94-7D34-A1FC-A8E02015D2D8}"/>
              </a:ext>
            </a:extLst>
          </p:cNvPr>
          <p:cNvCxnSpPr/>
          <p:nvPr/>
        </p:nvCxnSpPr>
        <p:spPr>
          <a:xfrm>
            <a:off x="8404303" y="9948105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Таблица 28">
            <a:extLst>
              <a:ext uri="{FF2B5EF4-FFF2-40B4-BE49-F238E27FC236}">
                <a16:creationId xmlns:a16="http://schemas.microsoft.com/office/drawing/2014/main" id="{E20AD59D-CB5D-8E33-B3C2-680A3FD5C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928363"/>
              </p:ext>
            </p:extLst>
          </p:nvPr>
        </p:nvGraphicFramePr>
        <p:xfrm>
          <a:off x="8455866" y="9540423"/>
          <a:ext cx="914396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439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tipe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30" name="Овал 29">
            <a:extLst>
              <a:ext uri="{FF2B5EF4-FFF2-40B4-BE49-F238E27FC236}">
                <a16:creationId xmlns:a16="http://schemas.microsoft.com/office/drawing/2014/main" id="{9D8C854C-BB0E-FA88-E83C-D72AA7247723}"/>
              </a:ext>
            </a:extLst>
          </p:cNvPr>
          <p:cNvSpPr/>
          <p:nvPr/>
        </p:nvSpPr>
        <p:spPr>
          <a:xfrm>
            <a:off x="10823073" y="6125400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31" name="Таблица 30">
            <a:extLst>
              <a:ext uri="{FF2B5EF4-FFF2-40B4-BE49-F238E27FC236}">
                <a16:creationId xmlns:a16="http://schemas.microsoft.com/office/drawing/2014/main" id="{45CA7D10-05DD-B798-16B4-80F43E110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122218"/>
              </p:ext>
            </p:extLst>
          </p:nvPr>
        </p:nvGraphicFramePr>
        <p:xfrm>
          <a:off x="10863866" y="6241189"/>
          <a:ext cx="961439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1439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*cci*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cpe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72E7ECC8-BF25-3106-7D66-7E920CA74B4F}"/>
              </a:ext>
            </a:extLst>
          </p:cNvPr>
          <p:cNvSpPr/>
          <p:nvPr/>
        </p:nvSpPr>
        <p:spPr>
          <a:xfrm>
            <a:off x="10994624" y="5771080"/>
            <a:ext cx="65473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ЦАО</a:t>
            </a: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65652888-3EA5-299D-F013-FD9DB941E77C}"/>
              </a:ext>
            </a:extLst>
          </p:cNvPr>
          <p:cNvCxnSpPr>
            <a:cxnSpLocks/>
          </p:cNvCxnSpPr>
          <p:nvPr/>
        </p:nvCxnSpPr>
        <p:spPr>
          <a:xfrm>
            <a:off x="10823073" y="663266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Овал 33">
            <a:extLst>
              <a:ext uri="{FF2B5EF4-FFF2-40B4-BE49-F238E27FC236}">
                <a16:creationId xmlns:a16="http://schemas.microsoft.com/office/drawing/2014/main" id="{425902AC-DCE5-C1ED-BC88-6CD818356738}"/>
              </a:ext>
            </a:extLst>
          </p:cNvPr>
          <p:cNvSpPr/>
          <p:nvPr/>
        </p:nvSpPr>
        <p:spPr>
          <a:xfrm>
            <a:off x="9785633" y="8045844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35" name="Таблица 34">
            <a:extLst>
              <a:ext uri="{FF2B5EF4-FFF2-40B4-BE49-F238E27FC236}">
                <a16:creationId xmlns:a16="http://schemas.microsoft.com/office/drawing/2014/main" id="{1A1593FC-19B7-DB9E-F3AD-61509AEEA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841683"/>
              </p:ext>
            </p:extLst>
          </p:nvPr>
        </p:nvGraphicFramePr>
        <p:xfrm>
          <a:off x="9800771" y="8184718"/>
          <a:ext cx="998686" cy="8114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9868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864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25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50894BEB-D6E9-5400-C542-F46C1D4DDC3A}"/>
              </a:ext>
            </a:extLst>
          </p:cNvPr>
          <p:cNvSpPr/>
          <p:nvPr/>
        </p:nvSpPr>
        <p:spPr>
          <a:xfrm>
            <a:off x="9884271" y="7730802"/>
            <a:ext cx="83040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ЮЗАО</a:t>
            </a:r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FA0A7228-73DB-55DE-87BA-FD76F6A5675A}"/>
              </a:ext>
            </a:extLst>
          </p:cNvPr>
          <p:cNvCxnSpPr>
            <a:cxnSpLocks/>
            <a:stCxn id="34" idx="2"/>
            <a:endCxn id="34" idx="6"/>
          </p:cNvCxnSpPr>
          <p:nvPr/>
        </p:nvCxnSpPr>
        <p:spPr>
          <a:xfrm>
            <a:off x="9785633" y="854695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Овал 37">
            <a:extLst>
              <a:ext uri="{FF2B5EF4-FFF2-40B4-BE49-F238E27FC236}">
                <a16:creationId xmlns:a16="http://schemas.microsoft.com/office/drawing/2014/main" id="{2133EC92-CC9F-F237-FB73-E8884768E154}"/>
              </a:ext>
            </a:extLst>
          </p:cNvPr>
          <p:cNvSpPr/>
          <p:nvPr/>
        </p:nvSpPr>
        <p:spPr>
          <a:xfrm>
            <a:off x="11329431" y="8702502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39" name="Таблица 38">
            <a:extLst>
              <a:ext uri="{FF2B5EF4-FFF2-40B4-BE49-F238E27FC236}">
                <a16:creationId xmlns:a16="http://schemas.microsoft.com/office/drawing/2014/main" id="{9E526A23-2B4E-FEFD-FF3F-DE3A9BD1FF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865137"/>
              </p:ext>
            </p:extLst>
          </p:nvPr>
        </p:nvGraphicFramePr>
        <p:xfrm>
          <a:off x="11378485" y="8838437"/>
          <a:ext cx="96214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214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6B08E60-5EC7-ECBA-5C05-9FB01B9D7179}"/>
              </a:ext>
            </a:extLst>
          </p:cNvPr>
          <p:cNvSpPr/>
          <p:nvPr/>
        </p:nvSpPr>
        <p:spPr>
          <a:xfrm>
            <a:off x="11490263" y="8402729"/>
            <a:ext cx="68527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ЮАО</a:t>
            </a:r>
          </a:p>
        </p:txBody>
      </p: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081ABF01-2D83-6F52-F37D-B1A74D7B5A27}"/>
              </a:ext>
            </a:extLst>
          </p:cNvPr>
          <p:cNvCxnSpPr>
            <a:cxnSpLocks/>
            <a:stCxn id="38" idx="2"/>
            <a:endCxn id="38" idx="6"/>
          </p:cNvCxnSpPr>
          <p:nvPr/>
        </p:nvCxnSpPr>
        <p:spPr>
          <a:xfrm>
            <a:off x="11329431" y="9203618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Овал 41">
            <a:extLst>
              <a:ext uri="{FF2B5EF4-FFF2-40B4-BE49-F238E27FC236}">
                <a16:creationId xmlns:a16="http://schemas.microsoft.com/office/drawing/2014/main" id="{D241F411-2713-3E2B-2F13-ED88D256C4CC}"/>
              </a:ext>
            </a:extLst>
          </p:cNvPr>
          <p:cNvSpPr/>
          <p:nvPr/>
        </p:nvSpPr>
        <p:spPr>
          <a:xfrm>
            <a:off x="12398000" y="7660775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43" name="Таблица 42">
            <a:extLst>
              <a:ext uri="{FF2B5EF4-FFF2-40B4-BE49-F238E27FC236}">
                <a16:creationId xmlns:a16="http://schemas.microsoft.com/office/drawing/2014/main" id="{8DB24924-7F31-98CC-D4BB-EB02BE43E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988831"/>
              </p:ext>
            </p:extLst>
          </p:nvPr>
        </p:nvGraphicFramePr>
        <p:xfrm>
          <a:off x="12358424" y="7768466"/>
          <a:ext cx="110790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A037FAFB-99B4-F03F-0FE1-D1B64DC47416}"/>
              </a:ext>
            </a:extLst>
          </p:cNvPr>
          <p:cNvSpPr/>
          <p:nvPr/>
        </p:nvSpPr>
        <p:spPr>
          <a:xfrm>
            <a:off x="12490970" y="7312804"/>
            <a:ext cx="84281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ЮВАО</a:t>
            </a:r>
          </a:p>
        </p:txBody>
      </p: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5BBC36DB-695E-B24A-F050-0B24BFF41166}"/>
              </a:ext>
            </a:extLst>
          </p:cNvPr>
          <p:cNvCxnSpPr>
            <a:cxnSpLocks/>
            <a:stCxn id="42" idx="2"/>
            <a:endCxn id="42" idx="6"/>
          </p:cNvCxnSpPr>
          <p:nvPr/>
        </p:nvCxnSpPr>
        <p:spPr>
          <a:xfrm>
            <a:off x="12398000" y="8161890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EF079DB8-8D1D-C69F-EDF5-E319CEA48F02}"/>
              </a:ext>
            </a:extLst>
          </p:cNvPr>
          <p:cNvCxnSpPr>
            <a:cxnSpLocks/>
            <a:stCxn id="3" idx="2"/>
            <a:endCxn id="3" idx="6"/>
          </p:cNvCxnSpPr>
          <p:nvPr/>
        </p:nvCxnSpPr>
        <p:spPr>
          <a:xfrm>
            <a:off x="8843236" y="7080344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292897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Группа 104">
            <a:extLst>
              <a:ext uri="{FF2B5EF4-FFF2-40B4-BE49-F238E27FC236}">
                <a16:creationId xmlns:a16="http://schemas.microsoft.com/office/drawing/2014/main" id="{F0731EE8-62CA-449F-8448-D910E9AAB6AB}"/>
              </a:ext>
            </a:extLst>
          </p:cNvPr>
          <p:cNvGrpSpPr/>
          <p:nvPr/>
        </p:nvGrpSpPr>
        <p:grpSpPr>
          <a:xfrm>
            <a:off x="900000" y="5237956"/>
            <a:ext cx="11429838" cy="387496"/>
            <a:chOff x="4884925" y="3510097"/>
            <a:chExt cx="6448548" cy="284386"/>
          </a:xfrm>
        </p:grpSpPr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718C94BC-0306-4C7E-AE46-9063E504FD8C}"/>
                </a:ext>
              </a:extLst>
            </p:cNvPr>
            <p:cNvSpPr txBox="1"/>
            <p:nvPr/>
          </p:nvSpPr>
          <p:spPr>
            <a:xfrm>
              <a:off x="4983615" y="3555976"/>
              <a:ext cx="327421" cy="2385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6571" tIns="56571" rIns="56571" bIns="56571" numCol="1" spcCol="38100" rtlCol="0" anchor="ctr">
              <a:spAutoFit/>
            </a:bodyPr>
            <a:lstStyle/>
            <a:p>
              <a:pPr marL="0" marR="0" lvl="0" indent="0" algn="l" defTabSz="509153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endParaRPr>
            </a:p>
          </p:txBody>
        </p:sp>
        <p:grpSp>
          <p:nvGrpSpPr>
            <p:cNvPr id="122" name="Группа 72">
              <a:extLst>
                <a:ext uri="{FF2B5EF4-FFF2-40B4-BE49-F238E27FC236}">
                  <a16:creationId xmlns:a16="http://schemas.microsoft.com/office/drawing/2014/main" id="{44B267AA-B540-4A17-9410-36E2312F0FE8}"/>
                </a:ext>
              </a:extLst>
            </p:cNvPr>
            <p:cNvGrpSpPr/>
            <p:nvPr/>
          </p:nvGrpSpPr>
          <p:grpSpPr>
            <a:xfrm>
              <a:off x="4884925" y="3510097"/>
              <a:ext cx="6448548" cy="219416"/>
              <a:chOff x="4884925" y="4156273"/>
              <a:chExt cx="6448548" cy="219416"/>
            </a:xfrm>
          </p:grpSpPr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1CD4BFA-9DE4-497E-9FFD-8D6C4E9B3914}"/>
                  </a:ext>
                </a:extLst>
              </p:cNvPr>
              <p:cNvSpPr txBox="1"/>
              <p:nvPr/>
            </p:nvSpPr>
            <p:spPr>
              <a:xfrm>
                <a:off x="8957305" y="4156305"/>
                <a:ext cx="589010" cy="2193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6571" tIns="56571" rIns="56571" bIns="56571" numCol="1" spcCol="38100" rtlCol="0" anchor="ctr">
                <a:spAutoFit/>
              </a:bodyPr>
              <a:lstStyle/>
              <a:p>
                <a:pPr marL="0" marR="0" lvl="0" indent="0" algn="ctr" defTabSz="509144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 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1"/>
                    </a:solidFill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*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t0d8*</a:t>
                </a:r>
                <a:r>
                  <a:rPr lang="ru-RU" sz="1200" dirty="0">
                    <a:latin typeface="Golos UI Medium" panose="020B0604020202020204" pitchFamily="34" charset="-52"/>
                    <a:cs typeface="Golos UI Medium" panose="020B0604020202020204" pitchFamily="34" charset="-52"/>
                    <a:sym typeface="Helvetica"/>
                  </a:rPr>
                  <a:t> </a:t>
                </a: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  <a:sym typeface="Helvetica"/>
                  </a:rPr>
                  <a:t>ед.</a:t>
                </a:r>
                <a:endParaRPr kumimoji="0" lang="ru-RU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Golos UI Medium" panose="020B0604020202020204" pitchFamily="34" charset="-52"/>
                  <a:ea typeface="Helvetica"/>
                  <a:cs typeface="Golos UI Medium" panose="020B0604020202020204" pitchFamily="34" charset="-52"/>
                  <a:sym typeface="Helvetica"/>
                </a:endParaRPr>
              </a:p>
            </p:txBody>
          </p:sp>
          <p:grpSp>
            <p:nvGrpSpPr>
              <p:cNvPr id="124" name="Группа 49">
                <a:extLst>
                  <a:ext uri="{FF2B5EF4-FFF2-40B4-BE49-F238E27FC236}">
                    <a16:creationId xmlns:a16="http://schemas.microsoft.com/office/drawing/2014/main" id="{DDEB3AAD-A584-4986-B82D-F42B424D386A}"/>
                  </a:ext>
                </a:extLst>
              </p:cNvPr>
              <p:cNvGrpSpPr/>
              <p:nvPr/>
            </p:nvGrpSpPr>
            <p:grpSpPr>
              <a:xfrm>
                <a:off x="4884925" y="4156273"/>
                <a:ext cx="6448548" cy="219416"/>
                <a:chOff x="4884925" y="4156273"/>
                <a:chExt cx="6448548" cy="219416"/>
              </a:xfrm>
            </p:grpSpPr>
            <p:grpSp>
              <p:nvGrpSpPr>
                <p:cNvPr id="125" name="Группа 48">
                  <a:extLst>
                    <a:ext uri="{FF2B5EF4-FFF2-40B4-BE49-F238E27FC236}">
                      <a16:creationId xmlns:a16="http://schemas.microsoft.com/office/drawing/2014/main" id="{369CFE26-DCA7-491E-8ED9-9A60739AFA6D}"/>
                    </a:ext>
                  </a:extLst>
                </p:cNvPr>
                <p:cNvGrpSpPr/>
                <p:nvPr/>
              </p:nvGrpSpPr>
              <p:grpSpPr>
                <a:xfrm>
                  <a:off x="4884925" y="4156273"/>
                  <a:ext cx="5250134" cy="219416"/>
                  <a:chOff x="4884925" y="4156273"/>
                  <a:chExt cx="5250134" cy="219416"/>
                </a:xfrm>
              </p:grpSpPr>
              <p:grpSp>
                <p:nvGrpSpPr>
                  <p:cNvPr id="127" name="Группа 47">
                    <a:extLst>
                      <a:ext uri="{FF2B5EF4-FFF2-40B4-BE49-F238E27FC236}">
                        <a16:creationId xmlns:a16="http://schemas.microsoft.com/office/drawing/2014/main" id="{FC9A175A-6376-4EFB-9FC0-48AA49467A81}"/>
                      </a:ext>
                    </a:extLst>
                  </p:cNvPr>
                  <p:cNvGrpSpPr/>
                  <p:nvPr/>
                </p:nvGrpSpPr>
                <p:grpSpPr>
                  <a:xfrm>
                    <a:off x="4884925" y="4156273"/>
                    <a:ext cx="4069035" cy="219416"/>
                    <a:chOff x="4884925" y="4156273"/>
                    <a:chExt cx="4069035" cy="219416"/>
                  </a:xfrm>
                </p:grpSpPr>
                <p:grpSp>
                  <p:nvGrpSpPr>
                    <p:cNvPr id="129" name="Группа 46">
                      <a:extLst>
                        <a:ext uri="{FF2B5EF4-FFF2-40B4-BE49-F238E27FC236}">
                          <a16:creationId xmlns:a16="http://schemas.microsoft.com/office/drawing/2014/main" id="{BCED6FDF-B8B8-4206-BA2F-F3D1411CF46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84925" y="4156273"/>
                      <a:ext cx="3487130" cy="219416"/>
                      <a:chOff x="4884925" y="4156273"/>
                      <a:chExt cx="3487130" cy="219416"/>
                    </a:xfrm>
                  </p:grpSpPr>
                  <p:grpSp>
                    <p:nvGrpSpPr>
                      <p:cNvPr id="131" name="Группа 45">
                        <a:extLst>
                          <a:ext uri="{FF2B5EF4-FFF2-40B4-BE49-F238E27FC236}">
                            <a16:creationId xmlns:a16="http://schemas.microsoft.com/office/drawing/2014/main" id="{C82F618F-9A44-41B9-AE1E-61D11E0E44F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884925" y="4156273"/>
                        <a:ext cx="2892084" cy="219416"/>
                        <a:chOff x="4884925" y="4156273"/>
                        <a:chExt cx="2892084" cy="219416"/>
                      </a:xfrm>
                    </p:grpSpPr>
                    <p:grpSp>
                      <p:nvGrpSpPr>
                        <p:cNvPr id="133" name="Группа 44">
                          <a:extLst>
                            <a:ext uri="{FF2B5EF4-FFF2-40B4-BE49-F238E27FC236}">
                              <a16:creationId xmlns:a16="http://schemas.microsoft.com/office/drawing/2014/main" id="{6CA76325-FA75-41B0-A0E3-E29836B9C61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4884925" y="4156273"/>
                          <a:ext cx="2299465" cy="219406"/>
                          <a:chOff x="4884925" y="4156273"/>
                          <a:chExt cx="2299465" cy="219406"/>
                        </a:xfrm>
                      </p:grpSpPr>
                      <p:grpSp>
                        <p:nvGrpSpPr>
                          <p:cNvPr id="135" name="Группа 43">
                            <a:extLst>
                              <a:ext uri="{FF2B5EF4-FFF2-40B4-BE49-F238E27FC236}">
                                <a16:creationId xmlns:a16="http://schemas.microsoft.com/office/drawing/2014/main" id="{54BC7DAC-9B14-4B70-9CAA-214D64B8B0C2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884925" y="4156273"/>
                            <a:ext cx="1705631" cy="219406"/>
                            <a:chOff x="4884925" y="4156273"/>
                            <a:chExt cx="1705631" cy="219406"/>
                          </a:xfrm>
                        </p:grpSpPr>
                        <p:grpSp>
                          <p:nvGrpSpPr>
                            <p:cNvPr id="137" name="Группа 42">
                              <a:extLst>
                                <a:ext uri="{FF2B5EF4-FFF2-40B4-BE49-F238E27FC236}">
                                  <a16:creationId xmlns:a16="http://schemas.microsoft.com/office/drawing/2014/main" id="{88F62A13-D6AF-4EDF-8A87-18C3F904703F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884925" y="4156273"/>
                              <a:ext cx="1129102" cy="219406"/>
                              <a:chOff x="4884925" y="4156273"/>
                              <a:chExt cx="1129102" cy="219406"/>
                            </a:xfrm>
                          </p:grpSpPr>
                          <p:sp>
                            <p:nvSpPr>
                              <p:cNvPr id="139" name="TextBox 138">
                                <a:extLst>
                                  <a:ext uri="{FF2B5EF4-FFF2-40B4-BE49-F238E27FC236}">
                                    <a16:creationId xmlns:a16="http://schemas.microsoft.com/office/drawing/2014/main" id="{7A8474EC-4FBC-4A3D-9D41-142D2AA28718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884925" y="4156273"/>
                                <a:ext cx="588723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t0d1*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  <p:sp>
                            <p:nvSpPr>
                              <p:cNvPr id="140" name="TextBox 139">
                                <a:extLst>
                                  <a:ext uri="{FF2B5EF4-FFF2-40B4-BE49-F238E27FC236}">
                                    <a16:creationId xmlns:a16="http://schemas.microsoft.com/office/drawing/2014/main" id="{B6960CD6-274D-41DE-81E1-55E662133DBA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5425017" y="4156305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t0d2*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</p:grpSp>
                        <p:sp>
                          <p:nvSpPr>
                            <p:cNvPr id="138" name="TextBox 137">
                              <a:extLst>
                                <a:ext uri="{FF2B5EF4-FFF2-40B4-BE49-F238E27FC236}">
                                  <a16:creationId xmlns:a16="http://schemas.microsoft.com/office/drawing/2014/main" id="{2F8A66B9-7DF6-43F7-9843-40B403CE7E61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6001546" y="4156305"/>
                              <a:ext cx="589010" cy="219374"/>
                            </a:xfrm>
                            <a:prstGeom prst="rect">
                              <a:avLst/>
                            </a:prstGeom>
                            <a:noFill/>
                            <a:ln w="12700" cap="flat">
                              <a:noFill/>
                              <a:miter lim="400000"/>
                            </a:ln>
                            <a:effectLst/>
                            <a:sp3d/>
                          </p:spPr>
                          <p:style>
                            <a:lnRef idx="0">
                              <a:scrgbClr r="0" g="0" b="0"/>
                            </a:lnRef>
                            <a:fillRef idx="0">
                              <a:scrgbClr r="0" g="0" b="0"/>
                            </a:fillRef>
                            <a:effectRef idx="0">
                              <a:scrgbClr r="0" g="0" b="0"/>
                            </a:effectRef>
                            <a:fontRef idx="none"/>
                          </p:style>
                          <p:txBody>
                            <a:bodyPr rot="0" spcFirstLastPara="1" vertOverflow="overflow" horzOverflow="overflow" vert="horz" wrap="square" lIns="56571" tIns="56571" rIns="56571" bIns="56571" numCol="1" spcCol="38100" rtlCol="0" anchor="ctr">
                              <a:spAutoFit/>
                            </a:bodyPr>
                            <a:lstStyle/>
                            <a:p>
                              <a:pPr marL="0" marR="0" lvl="0" indent="0" algn="ctr" defTabSz="509144" rtl="0" eaLnBrk="1" fontAlgn="auto" latinLnBrk="0" hangingPunct="0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 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000001"/>
                                  </a:solidFill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*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t0d3*</a:t>
                              </a:r>
                              <a:r>
                                <a:rPr lang="ru-RU" sz="1200" dirty="0">
                                  <a:latin typeface="Golos UI Medium" panose="020B0604020202020204" pitchFamily="34" charset="-52"/>
                                  <a:cs typeface="Golos UI Medium" panose="020B0604020202020204" pitchFamily="34" charset="-52"/>
                                  <a:sym typeface="Helvetica"/>
                                </a:rPr>
                                <a:t> </a:t>
                              </a: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  <a:sym typeface="Helvetica"/>
                                </a:rPr>
                                <a:t>ед.</a:t>
                              </a:r>
                              <a:endPara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Helvetica"/>
                                <a:cs typeface="Golos UI Medium" panose="020B0604020202020204" pitchFamily="34" charset="-52"/>
                                <a:sym typeface="Helvetica"/>
                              </a:endParaRPr>
                            </a:p>
                          </p:txBody>
                        </p:sp>
                      </p:grpSp>
                      <p:sp>
                        <p:nvSpPr>
                          <p:cNvPr id="136" name="TextBox 135">
                            <a:extLst>
                              <a:ext uri="{FF2B5EF4-FFF2-40B4-BE49-F238E27FC236}">
                                <a16:creationId xmlns:a16="http://schemas.microsoft.com/office/drawing/2014/main" id="{5FBCD1FD-2D73-4765-983A-8B21E3DA4FDA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595380" y="4156305"/>
                            <a:ext cx="589010" cy="219374"/>
                          </a:xfrm>
                          <a:prstGeom prst="rect">
                            <a:avLst/>
                          </a:prstGeom>
                          <a:noFill/>
                          <a:ln w="12700" cap="flat">
                            <a:noFill/>
                            <a:miter lim="400000"/>
                          </a:ln>
                          <a:effectLst/>
                          <a:sp3d/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none"/>
                        </p:style>
                        <p:txBody>
                          <a:bodyPr rot="0" spcFirstLastPara="1" vertOverflow="overflow" horzOverflow="overflow" vert="horz" wrap="square" lIns="56571" tIns="56571" rIns="56571" bIns="56571" numCol="1" spcCol="38100" rtlCol="0" anchor="ctr">
                            <a:spAutoFit/>
                          </a:bodyPr>
                          <a:lstStyle/>
                          <a:p>
                            <a:pPr marL="0" marR="0" lvl="0" indent="0" algn="ctr" defTabSz="509144" rtl="0" eaLnBrk="1" fontAlgn="auto" latinLnBrk="0" hangingPunct="0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 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1"/>
                                </a:solidFill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*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t0d4*</a:t>
                            </a:r>
                            <a:r>
                              <a:rPr lang="ru-RU" sz="1200" dirty="0">
                                <a:latin typeface="Golos UI Medium" panose="020B0604020202020204" pitchFamily="34" charset="-52"/>
                                <a:cs typeface="Golos UI Medium" panose="020B0604020202020204" pitchFamily="34" charset="-52"/>
                                <a:sym typeface="Helvetica"/>
                              </a:rPr>
                              <a:t> </a:t>
                            </a: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  <a:sym typeface="Helvetica"/>
                              </a:rPr>
                              <a:t>ед.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Helvetica"/>
                              <a:cs typeface="Golos UI Medium" panose="020B0604020202020204" pitchFamily="34" charset="-52"/>
                              <a:sym typeface="Helvetica"/>
                            </a:endParaRPr>
                          </a:p>
                        </p:txBody>
                      </p:sp>
                    </p:grpSp>
                    <p:sp>
                      <p:nvSpPr>
                        <p:cNvPr id="134" name="TextBox 133">
                          <a:extLst>
                            <a:ext uri="{FF2B5EF4-FFF2-40B4-BE49-F238E27FC236}">
                              <a16:creationId xmlns:a16="http://schemas.microsoft.com/office/drawing/2014/main" id="{607164ED-D597-47C4-A803-20BFF062DD66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7187999" y="4156315"/>
                          <a:ext cx="589010" cy="219374"/>
                        </a:xfrm>
                        <a:prstGeom prst="rect">
                          <a:avLst/>
                        </a:prstGeom>
                        <a:noFill/>
                        <a:ln w="12700" cap="flat">
                          <a:noFill/>
                          <a:miter lim="400000"/>
                        </a:ln>
                        <a:effectLst/>
                        <a:sp3d/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none"/>
                      </p:style>
                      <p:txBody>
                        <a:bodyPr rot="0" spcFirstLastPara="1" vertOverflow="overflow" horzOverflow="overflow" vert="horz" wrap="square" lIns="56571" tIns="56571" rIns="56571" bIns="56571" numCol="1" spcCol="38100" rtlCol="0" anchor="ctr">
                          <a:spAutoFit/>
                        </a:bodyPr>
                        <a:lstStyle/>
                        <a:p>
                          <a:pPr marL="0" marR="0" lvl="0" indent="0" algn="ctr" defTabSz="509144" rtl="0" eaLnBrk="1" fontAlgn="auto" latinLnBrk="0" hangingPunct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 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1"/>
                              </a:solidFill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*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t0d5*</a:t>
                          </a:r>
                          <a:r>
                            <a:rPr lang="ru-RU" sz="1200" dirty="0">
                              <a:latin typeface="Golos UI Medium" panose="020B0604020202020204" pitchFamily="34" charset="-52"/>
                              <a:cs typeface="Golos UI Medium" panose="020B0604020202020204" pitchFamily="34" charset="-52"/>
                              <a:sym typeface="Helvetica"/>
                            </a:rPr>
                            <a:t> </a:t>
                          </a: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  <a:sym typeface="Helvetica"/>
                            </a:rPr>
                            <a:t>ед.</a:t>
                          </a:r>
                          <a:endPara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Helvetica"/>
                            <a:cs typeface="Golos UI Medium" panose="020B0604020202020204" pitchFamily="34" charset="-52"/>
                            <a:sym typeface="Helvetica"/>
                          </a:endParaRPr>
                        </a:p>
                      </p:txBody>
                    </p:sp>
                  </p:grpSp>
                  <p:sp>
                    <p:nvSpPr>
                      <p:cNvPr id="132" name="TextBox 131">
                        <a:extLst>
                          <a:ext uri="{FF2B5EF4-FFF2-40B4-BE49-F238E27FC236}">
                            <a16:creationId xmlns:a16="http://schemas.microsoft.com/office/drawing/2014/main" id="{132B802C-3F02-4A80-BD7D-99D3B588CB6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783045" y="4156305"/>
                        <a:ext cx="589010" cy="219374"/>
                      </a:xfrm>
                      <a:prstGeom prst="rect">
                        <a:avLst/>
                      </a:prstGeom>
                      <a:noFill/>
                      <a:ln w="12700" cap="flat">
                        <a:noFill/>
                        <a:miter lim="400000"/>
                      </a:ln>
                      <a:effectLst/>
                      <a:sp3d/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none"/>
                    </p:style>
                    <p:txBody>
                      <a:bodyPr rot="0" spcFirstLastPara="1" vertOverflow="overflow" horzOverflow="overflow" vert="horz" wrap="square" lIns="56571" tIns="56571" rIns="56571" bIns="56571" numCol="1" spcCol="38100" rtlCol="0" anchor="ctr">
                        <a:spAutoFit/>
                      </a:bodyPr>
                      <a:lstStyle/>
                      <a:p>
                        <a:pPr marL="0" marR="0" lvl="0" indent="0" algn="ctr" defTabSz="509144" rtl="0" eaLnBrk="1" fontAlgn="auto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1"/>
                            </a:solidFill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 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1"/>
                            </a:solidFill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*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t0d6*</a:t>
                        </a:r>
                        <a:r>
                          <a:rPr lang="ru-RU" sz="1200" dirty="0">
                            <a:latin typeface="Golos UI Medium" panose="020B0604020202020204" pitchFamily="34" charset="-52"/>
                            <a:cs typeface="Golos UI Medium" panose="020B0604020202020204" pitchFamily="34" charset="-52"/>
                            <a:sym typeface="Helvetica"/>
                          </a:rPr>
                          <a:t> </a:t>
                        </a: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  <a:sym typeface="Helvetica"/>
                          </a:rPr>
                          <a:t>ед.</a:t>
                        </a:r>
                        <a:endPara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Helvetica"/>
                          <a:cs typeface="Golos UI Medium" panose="020B0604020202020204" pitchFamily="34" charset="-52"/>
                          <a:sym typeface="Helvetica"/>
                        </a:endParaRPr>
                      </a:p>
                    </p:txBody>
                  </p:sp>
                </p:grpSp>
                <p:sp>
                  <p:nvSpPr>
                    <p:cNvPr id="130" name="TextBox 129">
                      <a:extLst>
                        <a:ext uri="{FF2B5EF4-FFF2-40B4-BE49-F238E27FC236}">
                          <a16:creationId xmlns:a16="http://schemas.microsoft.com/office/drawing/2014/main" id="{3D4B60C2-D86F-41D7-83B2-8B41ED043FA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364950" y="4156305"/>
                      <a:ext cx="589010" cy="219374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sp3d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none"/>
                  </p:style>
                  <p:txBody>
                    <a:bodyPr rot="0" spcFirstLastPara="1" vertOverflow="overflow" horzOverflow="overflow" vert="horz" wrap="square" lIns="56571" tIns="56571" rIns="56571" bIns="56571" numCol="1" spcCol="38100" rtlCol="0" anchor="ctr">
                      <a:spAutoFit/>
                    </a:bodyPr>
                    <a:lstStyle/>
                    <a:p>
                      <a:pPr marL="0" marR="0" lvl="0" indent="0" algn="ctr" defTabSz="509144" rtl="0" eaLnBrk="1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t0d7*</a:t>
                      </a:r>
                      <a:r>
                        <a:rPr lang="ru-RU" sz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  <a:sym typeface="Helvetica"/>
                        </a:rPr>
                        <a:t> </a:t>
                      </a: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ед.</a:t>
                      </a:r>
                      <a:endPara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Helvetica"/>
                        <a:cs typeface="Golos UI Medium" panose="020B0604020202020204" pitchFamily="34" charset="-52"/>
                        <a:sym typeface="Helvetica"/>
                      </a:endParaRPr>
                    </a:p>
                  </p:txBody>
                </p:sp>
              </p:grpSp>
              <p:sp>
                <p:nvSpPr>
                  <p:cNvPr id="128" name="TextBox 127">
                    <a:extLst>
                      <a:ext uri="{FF2B5EF4-FFF2-40B4-BE49-F238E27FC236}">
                        <a16:creationId xmlns:a16="http://schemas.microsoft.com/office/drawing/2014/main" id="{C1B69B20-826C-4E2C-B772-6D9FBDEFF473}"/>
                      </a:ext>
                    </a:extLst>
                  </p:cNvPr>
                  <p:cNvSpPr txBox="1"/>
                  <p:nvPr/>
                </p:nvSpPr>
                <p:spPr>
                  <a:xfrm>
                    <a:off x="9546049" y="4156305"/>
                    <a:ext cx="589010" cy="21937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sp3d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56571" tIns="56571" rIns="56571" bIns="56571" numCol="1" spcCol="38100" rtlCol="0" anchor="ctr">
                    <a:spAutoFit/>
                  </a:bodyPr>
                  <a:lstStyle/>
                  <a:p>
                    <a:pPr marL="0" marR="0" lvl="0" indent="0" algn="ctr" defTabSz="509144" rtl="0" eaLnBrk="1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 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1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*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t0d9*</a:t>
                    </a:r>
                    <a:r>
                      <a:rPr lang="ru-RU" sz="1200" dirty="0">
                        <a:latin typeface="Golos UI Medium" panose="020B0604020202020204" pitchFamily="34" charset="-52"/>
                        <a:cs typeface="Golos UI Medium" panose="020B0604020202020204" pitchFamily="34" charset="-52"/>
                        <a:sym typeface="Helvetica"/>
                      </a:rPr>
                      <a:t> </a:t>
                    </a: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  <a:sym typeface="Helvetica"/>
                      </a:rPr>
                      <a:t>ед.</a:t>
                    </a:r>
                    <a:endPara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Helvetica"/>
                      <a:cs typeface="Golos UI Medium" panose="020B0604020202020204" pitchFamily="34" charset="-52"/>
                      <a:sym typeface="Helvetica"/>
                    </a:endParaRPr>
                  </a:p>
                </p:txBody>
              </p:sp>
            </p:grpSp>
            <p:sp>
              <p:nvSpPr>
                <p:cNvPr id="126" name="TextBox 125">
                  <a:extLst>
                    <a:ext uri="{FF2B5EF4-FFF2-40B4-BE49-F238E27FC236}">
                      <a16:creationId xmlns:a16="http://schemas.microsoft.com/office/drawing/2014/main" id="{BC437307-AD07-4CD9-AAF5-7CEA73E85EF8}"/>
                    </a:ext>
                  </a:extLst>
                </p:cNvPr>
                <p:cNvSpPr txBox="1"/>
                <p:nvPr/>
              </p:nvSpPr>
              <p:spPr>
                <a:xfrm>
                  <a:off x="10744463" y="4156305"/>
                  <a:ext cx="589010" cy="21937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6571" tIns="56571" rIns="56571" bIns="56571" numCol="1" spcCol="38100" rtlCol="0" anchor="ctr">
                  <a:spAutoFit/>
                </a:bodyPr>
                <a:lstStyle/>
                <a:p>
                  <a:pPr marL="0" marR="0" lvl="0" indent="0" algn="ctr" defTabSz="509144" rtl="0" eaLnBrk="1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 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1"/>
                      </a:solidFill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*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t0d11*</a:t>
                  </a:r>
                  <a:r>
                    <a:rPr lang="ru-RU" sz="1200" dirty="0">
                      <a:latin typeface="Golos UI Medium" panose="020B0604020202020204" pitchFamily="34" charset="-52"/>
                      <a:cs typeface="Golos UI Medium" panose="020B0604020202020204" pitchFamily="34" charset="-52"/>
                      <a:sym typeface="Helvetica"/>
                    </a:rPr>
                    <a:t> </a:t>
                  </a: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  <a:sym typeface="Helvetica"/>
                    </a:rPr>
                    <a:t>ед.</a:t>
                  </a:r>
                  <a:endPara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Helvetica"/>
                    <a:cs typeface="Golos UI Medium" panose="020B0604020202020204" pitchFamily="34" charset="-52"/>
                    <a:sym typeface="Helvetica"/>
                  </a:endParaRPr>
                </a:p>
              </p:txBody>
            </p:sp>
          </p:grpSp>
        </p:grpSp>
      </p:grpSp>
      <p:graphicFrame>
        <p:nvGraphicFramePr>
          <p:cNvPr id="119" name="Диаграмма 118">
            <a:extLst>
              <a:ext uri="{FF2B5EF4-FFF2-40B4-BE49-F238E27FC236}">
                <a16:creationId xmlns:a16="http://schemas.microsoft.com/office/drawing/2014/main" id="{617D2B7A-FF0A-406B-B2A6-93D5F9DFF4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48685116"/>
              </p:ext>
            </p:extLst>
          </p:nvPr>
        </p:nvGraphicFramePr>
        <p:xfrm>
          <a:off x="798690" y="3186667"/>
          <a:ext cx="13591102" cy="2144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9" name="Таблица 3">
            <a:extLst>
              <a:ext uri="{FF2B5EF4-FFF2-40B4-BE49-F238E27FC236}">
                <a16:creationId xmlns:a16="http://schemas.microsoft.com/office/drawing/2014/main" id="{E27833DD-51CA-40E5-A89D-C67A87F76EFF}"/>
              </a:ext>
            </a:extLst>
          </p:cNvPr>
          <p:cNvGraphicFramePr>
            <a:graphicFrameLocks noGrp="1"/>
          </p:cNvGraphicFramePr>
          <p:nvPr/>
        </p:nvGraphicFramePr>
        <p:xfrm>
          <a:off x="630166" y="6214004"/>
          <a:ext cx="14154477" cy="39075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24402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  <a:gridCol w="4911916">
                  <a:extLst>
                    <a:ext uri="{9D8B030D-6E8A-4147-A177-3AD203B41FA5}">
                      <a16:colId xmlns:a16="http://schemas.microsoft.com/office/drawing/2014/main" val="471241117"/>
                    </a:ext>
                  </a:extLst>
                </a:gridCol>
                <a:gridCol w="4718159">
                  <a:extLst>
                    <a:ext uri="{9D8B030D-6E8A-4147-A177-3AD203B41FA5}">
                      <a16:colId xmlns:a16="http://schemas.microsoft.com/office/drawing/2014/main" val="937545188"/>
                    </a:ext>
                  </a:extLst>
                </a:gridCol>
              </a:tblGrid>
              <a:tr h="3907561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64C6AE6E-DF5B-492D-9C9B-9C93BC81FEE8}"/>
              </a:ext>
            </a:extLst>
          </p:cNvPr>
          <p:cNvSpPr txBox="1"/>
          <p:nvPr/>
        </p:nvSpPr>
        <p:spPr>
          <a:xfrm>
            <a:off x="819257" y="5705906"/>
            <a:ext cx="11512443" cy="4220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Округа и ответственные организации с наибольшим количеством обращений по теме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5F73AE7-9F9A-44BB-AEA9-B83F02491B69}"/>
              </a:ext>
            </a:extLst>
          </p:cNvPr>
          <p:cNvSpPr txBox="1"/>
          <p:nvPr/>
        </p:nvSpPr>
        <p:spPr>
          <a:xfrm>
            <a:off x="2950256" y="1790243"/>
            <a:ext cx="1922987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Всего обращений</a:t>
            </a:r>
          </a:p>
        </p:txBody>
      </p:sp>
      <p:sp>
        <p:nvSpPr>
          <p:cNvPr id="53" name="object 44">
            <a:extLst>
              <a:ext uri="{FF2B5EF4-FFF2-40B4-BE49-F238E27FC236}">
                <a16:creationId xmlns:a16="http://schemas.microsoft.com/office/drawing/2014/main" id="{0524F620-8EA6-4D36-BD87-7C4F894048A2}"/>
              </a:ext>
            </a:extLst>
          </p:cNvPr>
          <p:cNvSpPr txBox="1"/>
          <p:nvPr/>
        </p:nvSpPr>
        <p:spPr>
          <a:xfrm>
            <a:off x="592714" y="1171791"/>
            <a:ext cx="11909552" cy="639089"/>
          </a:xfrm>
          <a:prstGeom prst="rect">
            <a:avLst/>
          </a:prstGeom>
        </p:spPr>
        <p:txBody>
          <a:bodyPr vert="horz" wrap="square" lIns="0" tIns="10608" rIns="0" bIns="0" rtlCol="0">
            <a:spAutoFit/>
          </a:bodyPr>
          <a:lstStyle/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4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1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. «</a:t>
            </a:r>
            <a:r>
              <a:rPr kumimoji="0" lang="en-US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Roboto" panose="02000000000000000000" pitchFamily="2" charset="0"/>
                <a:cs typeface="Golos UI Medium" panose="020B0604020202020204" charset="-52"/>
              </a:rPr>
              <a:t>*theme1*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»</a:t>
            </a:r>
          </a:p>
          <a:p>
            <a:pPr marL="10609" marR="0" lvl="0" indent="0" algn="l" defTabSz="1017756" rtl="0" eaLnBrk="1" fontAlgn="auto" latinLnBrk="0" hangingPunct="1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-4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260D001-6455-460A-8B89-E3E6B9146FF5}"/>
              </a:ext>
            </a:extLst>
          </p:cNvPr>
          <p:cNvSpPr txBox="1"/>
          <p:nvPr/>
        </p:nvSpPr>
        <p:spPr>
          <a:xfrm>
            <a:off x="5198100" y="179155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Закрыто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24011CD-39B5-4D77-B673-079723EF1DAD}"/>
              </a:ext>
            </a:extLst>
          </p:cNvPr>
          <p:cNvSpPr txBox="1"/>
          <p:nvPr/>
        </p:nvSpPr>
        <p:spPr>
          <a:xfrm>
            <a:off x="6235802" y="179081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 работе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5C326E5-1411-462B-B26C-602AC995F74C}"/>
              </a:ext>
            </a:extLst>
          </p:cNvPr>
          <p:cNvSpPr txBox="1"/>
          <p:nvPr/>
        </p:nvSpPr>
        <p:spPr>
          <a:xfrm>
            <a:off x="10206552" y="5238000"/>
            <a:ext cx="10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t0d10*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62" name="TextBox 1">
            <a:extLst>
              <a:ext uri="{FF2B5EF4-FFF2-40B4-BE49-F238E27FC236}">
                <a16:creationId xmlns:a16="http://schemas.microsoft.com/office/drawing/2014/main" id="{0B29DED1-E007-4069-A831-C03D6BE03CB9}"/>
              </a:ext>
            </a:extLst>
          </p:cNvPr>
          <p:cNvSpPr txBox="1"/>
          <p:nvPr/>
        </p:nvSpPr>
        <p:spPr>
          <a:xfrm>
            <a:off x="7002875" y="6551017"/>
            <a:ext cx="1609309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*t0ao2*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*t0as2*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63" name="TextBox 1">
            <a:extLst>
              <a:ext uri="{FF2B5EF4-FFF2-40B4-BE49-F238E27FC236}">
                <a16:creationId xmlns:a16="http://schemas.microsoft.com/office/drawing/2014/main" id="{CEE063EB-CFE7-4BDA-B67B-39AD750FE8B2}"/>
              </a:ext>
            </a:extLst>
          </p:cNvPr>
          <p:cNvSpPr txBox="1"/>
          <p:nvPr/>
        </p:nvSpPr>
        <p:spPr>
          <a:xfrm>
            <a:off x="2117581" y="6566853"/>
            <a:ext cx="1231455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*t0ao1*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*t0as1*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64" name="TextBox 1">
            <a:extLst>
              <a:ext uri="{FF2B5EF4-FFF2-40B4-BE49-F238E27FC236}">
                <a16:creationId xmlns:a16="http://schemas.microsoft.com/office/drawing/2014/main" id="{4C5A7FAC-FC99-409D-8FFA-6CE9A8B94FE0}"/>
              </a:ext>
            </a:extLst>
          </p:cNvPr>
          <p:cNvSpPr txBox="1"/>
          <p:nvPr/>
        </p:nvSpPr>
        <p:spPr>
          <a:xfrm>
            <a:off x="11712151" y="6562112"/>
            <a:ext cx="1373088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*t0ao3*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*t0as3*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8DB9A85-94CD-4193-B6A4-DA12F3A9E1A9}"/>
              </a:ext>
            </a:extLst>
          </p:cNvPr>
          <p:cNvSpPr txBox="1"/>
          <p:nvPr/>
        </p:nvSpPr>
        <p:spPr>
          <a:xfrm>
            <a:off x="12977081" y="3938593"/>
            <a:ext cx="2099366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наибольшее количество</a:t>
            </a:r>
          </a:p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обращений за период</a:t>
            </a:r>
          </a:p>
        </p:txBody>
      </p:sp>
      <p:cxnSp>
        <p:nvCxnSpPr>
          <p:cNvPr id="77" name="Прямая соединительная линия 76">
            <a:extLst>
              <a:ext uri="{FF2B5EF4-FFF2-40B4-BE49-F238E27FC236}">
                <a16:creationId xmlns:a16="http://schemas.microsoft.com/office/drawing/2014/main" id="{E8C9ECC0-5622-4304-9958-86CA20861EB4}"/>
              </a:ext>
            </a:extLst>
          </p:cNvPr>
          <p:cNvCxnSpPr>
            <a:cxnSpLocks/>
          </p:cNvCxnSpPr>
          <p:nvPr/>
        </p:nvCxnSpPr>
        <p:spPr>
          <a:xfrm>
            <a:off x="12815339" y="4102552"/>
            <a:ext cx="205534" cy="44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Прямоугольник 77">
            <a:extLst>
              <a:ext uri="{FF2B5EF4-FFF2-40B4-BE49-F238E27FC236}">
                <a16:creationId xmlns:a16="http://schemas.microsoft.com/office/drawing/2014/main" id="{392C3DF6-1AF2-48E4-BA37-10FFF314451A}"/>
              </a:ext>
            </a:extLst>
          </p:cNvPr>
          <p:cNvSpPr/>
          <p:nvPr/>
        </p:nvSpPr>
        <p:spPr>
          <a:xfrm>
            <a:off x="4587738" y="284348"/>
            <a:ext cx="9498050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2.2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 по основным темам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(наибольшее количество обращений)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1E188B0-6796-4AB4-B1FE-9D964116BF2C}"/>
              </a:ext>
            </a:extLst>
          </p:cNvPr>
          <p:cNvSpPr txBox="1"/>
          <p:nvPr/>
        </p:nvSpPr>
        <p:spPr>
          <a:xfrm>
            <a:off x="11563081" y="1172160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Отчетный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pic>
        <p:nvPicPr>
          <p:cNvPr id="99" name="Рисунок 98">
            <a:extLst>
              <a:ext uri="{FF2B5EF4-FFF2-40B4-BE49-F238E27FC236}">
                <a16:creationId xmlns:a16="http://schemas.microsoft.com/office/drawing/2014/main" id="{9A10351C-467D-4421-9BA9-0776AC294D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1" y="315460"/>
            <a:ext cx="438150" cy="476250"/>
          </a:xfrm>
          <a:prstGeom prst="rect">
            <a:avLst/>
          </a:prstGeom>
        </p:spPr>
      </p:pic>
      <p:sp>
        <p:nvSpPr>
          <p:cNvPr id="95" name="Прямоугольник 94">
            <a:extLst>
              <a:ext uri="{FF2B5EF4-FFF2-40B4-BE49-F238E27FC236}">
                <a16:creationId xmlns:a16="http://schemas.microsoft.com/office/drawing/2014/main" id="{1BFBC802-5CB5-422D-B5ED-3E4F349F815C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D6061731-D805-4E9A-B29D-6314AFD6F2A8}"/>
              </a:ext>
            </a:extLst>
          </p:cNvPr>
          <p:cNvSpPr/>
          <p:nvPr/>
        </p:nvSpPr>
        <p:spPr>
          <a:xfrm>
            <a:off x="629652" y="2575350"/>
            <a:ext cx="6852518" cy="334147"/>
          </a:xfrm>
          <a:prstGeom prst="rect">
            <a:avLst/>
          </a:prstGeom>
          <a:solidFill>
            <a:srgbClr val="3494BA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DFE67453-7DAF-4134-96A0-57DE3249E459}"/>
              </a:ext>
            </a:extLst>
          </p:cNvPr>
          <p:cNvSpPr/>
          <p:nvPr/>
        </p:nvSpPr>
        <p:spPr>
          <a:xfrm>
            <a:off x="615601" y="2138040"/>
            <a:ext cx="6847517" cy="334147"/>
          </a:xfrm>
          <a:prstGeom prst="rect">
            <a:avLst/>
          </a:prstGeom>
          <a:solidFill>
            <a:srgbClr val="D1E7F6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68F6B5D-82B2-4F2F-9D50-AA30A3316B0F}"/>
              </a:ext>
            </a:extLst>
          </p:cNvPr>
          <p:cNvSpPr txBox="1"/>
          <p:nvPr/>
        </p:nvSpPr>
        <p:spPr>
          <a:xfrm>
            <a:off x="673427" y="2124587"/>
            <a:ext cx="2109589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Предыдущий период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AD8EFAD-F7A1-4110-80EC-0C54A33DB942}"/>
              </a:ext>
            </a:extLst>
          </p:cNvPr>
          <p:cNvSpPr txBox="1"/>
          <p:nvPr/>
        </p:nvSpPr>
        <p:spPr>
          <a:xfrm>
            <a:off x="673424" y="2562826"/>
            <a:ext cx="2225911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Отчетный период</a:t>
            </a:r>
          </a:p>
        </p:txBody>
      </p:sp>
      <p:sp>
        <p:nvSpPr>
          <p:cNvPr id="103" name="object 39">
            <a:extLst>
              <a:ext uri="{FF2B5EF4-FFF2-40B4-BE49-F238E27FC236}">
                <a16:creationId xmlns:a16="http://schemas.microsoft.com/office/drawing/2014/main" id="{3C0DC0A0-F6B2-437A-8832-073DAA88E9E1}"/>
              </a:ext>
            </a:extLst>
          </p:cNvPr>
          <p:cNvSpPr txBox="1"/>
          <p:nvPr/>
        </p:nvSpPr>
        <p:spPr>
          <a:xfrm>
            <a:off x="3276000" y="2171534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*t1ce*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4" name="object 39">
            <a:extLst>
              <a:ext uri="{FF2B5EF4-FFF2-40B4-BE49-F238E27FC236}">
                <a16:creationId xmlns:a16="http://schemas.microsoft.com/office/drawing/2014/main" id="{8AA73B4B-9B7D-4C32-B0B4-EE8957CEE826}"/>
              </a:ext>
            </a:extLst>
          </p:cNvPr>
          <p:cNvSpPr txBox="1"/>
          <p:nvPr/>
        </p:nvSpPr>
        <p:spPr>
          <a:xfrm>
            <a:off x="3276000" y="2611777"/>
            <a:ext cx="176694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*t1cnt*</a:t>
            </a:r>
            <a:r>
              <a:rPr lang="ru-RU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t1prc*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5" name="object 39">
            <a:extLst>
              <a:ext uri="{FF2B5EF4-FFF2-40B4-BE49-F238E27FC236}">
                <a16:creationId xmlns:a16="http://schemas.microsoft.com/office/drawing/2014/main" id="{622159BA-50CA-4916-B9A0-2D335AA9D14A}"/>
              </a:ext>
            </a:extLst>
          </p:cNvPr>
          <p:cNvSpPr txBox="1"/>
          <p:nvPr/>
        </p:nvSpPr>
        <p:spPr>
          <a:xfrm>
            <a:off x="6045874" y="2173338"/>
            <a:ext cx="957001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*t1wc*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6" name="object 39">
            <a:extLst>
              <a:ext uri="{FF2B5EF4-FFF2-40B4-BE49-F238E27FC236}">
                <a16:creationId xmlns:a16="http://schemas.microsoft.com/office/drawing/2014/main" id="{708C3C99-959C-450B-80C0-2BC3933FEFE6}"/>
              </a:ext>
            </a:extLst>
          </p:cNvPr>
          <p:cNvSpPr txBox="1"/>
          <p:nvPr/>
        </p:nvSpPr>
        <p:spPr>
          <a:xfrm>
            <a:off x="5690141" y="2593764"/>
            <a:ext cx="1336376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*t1wn*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7" name="object 39">
            <a:extLst>
              <a:ext uri="{FF2B5EF4-FFF2-40B4-BE49-F238E27FC236}">
                <a16:creationId xmlns:a16="http://schemas.microsoft.com/office/drawing/2014/main" id="{584B547B-1575-4300-B00C-06E481105E94}"/>
              </a:ext>
            </a:extLst>
          </p:cNvPr>
          <p:cNvSpPr txBox="1"/>
          <p:nvPr/>
        </p:nvSpPr>
        <p:spPr>
          <a:xfrm>
            <a:off x="4252881" y="2604574"/>
            <a:ext cx="169511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*t1cn*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8" name="object 39">
            <a:extLst>
              <a:ext uri="{FF2B5EF4-FFF2-40B4-BE49-F238E27FC236}">
                <a16:creationId xmlns:a16="http://schemas.microsoft.com/office/drawing/2014/main" id="{06F4AC18-96D6-4202-A354-B769F72A0D26}"/>
              </a:ext>
            </a:extLst>
          </p:cNvPr>
          <p:cNvSpPr txBox="1"/>
          <p:nvPr/>
        </p:nvSpPr>
        <p:spPr>
          <a:xfrm>
            <a:off x="5068687" y="2170710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*t1cc*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1" name="Диаграмма 140">
            <a:extLst>
              <a:ext uri="{FF2B5EF4-FFF2-40B4-BE49-F238E27FC236}">
                <a16:creationId xmlns:a16="http://schemas.microsoft.com/office/drawing/2014/main" id="{7DF21B0C-37C5-4D71-8DA2-470C791518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9825578"/>
              </p:ext>
            </p:extLst>
          </p:nvPr>
        </p:nvGraphicFramePr>
        <p:xfrm>
          <a:off x="445946" y="6880107"/>
          <a:ext cx="4640093" cy="3106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42" name="TextBox 141">
            <a:extLst>
              <a:ext uri="{FF2B5EF4-FFF2-40B4-BE49-F238E27FC236}">
                <a16:creationId xmlns:a16="http://schemas.microsoft.com/office/drawing/2014/main" id="{A6FF12B3-338A-4D02-8758-70C4066AF946}"/>
              </a:ext>
            </a:extLst>
          </p:cNvPr>
          <p:cNvSpPr txBox="1"/>
          <p:nvPr/>
        </p:nvSpPr>
        <p:spPr>
          <a:xfrm>
            <a:off x="697366" y="99304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39907D05-7FEB-4FBB-B0B3-1F4FBA876E72}"/>
              </a:ext>
            </a:extLst>
          </p:cNvPr>
          <p:cNvSpPr txBox="1"/>
          <p:nvPr/>
        </p:nvSpPr>
        <p:spPr>
          <a:xfrm>
            <a:off x="2244247" y="9931438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t0o1d1*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E6353C0-0165-4B97-97AA-EAE690ABAE18}"/>
              </a:ext>
            </a:extLst>
          </p:cNvPr>
          <p:cNvSpPr txBox="1"/>
          <p:nvPr/>
        </p:nvSpPr>
        <p:spPr>
          <a:xfrm>
            <a:off x="3798366" y="99431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45" name="Диаграмма 144">
            <a:extLst>
              <a:ext uri="{FF2B5EF4-FFF2-40B4-BE49-F238E27FC236}">
                <a16:creationId xmlns:a16="http://schemas.microsoft.com/office/drawing/2014/main" id="{5F21195F-8490-4265-A00A-BD3AB4ED8E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0925275"/>
              </p:ext>
            </p:extLst>
          </p:nvPr>
        </p:nvGraphicFramePr>
        <p:xfrm>
          <a:off x="5172592" y="6927732"/>
          <a:ext cx="4841882" cy="3106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46" name="TextBox 145">
            <a:extLst>
              <a:ext uri="{FF2B5EF4-FFF2-40B4-BE49-F238E27FC236}">
                <a16:creationId xmlns:a16="http://schemas.microsoft.com/office/drawing/2014/main" id="{CAD0A12A-1CD0-4026-84EC-46920C577B4D}"/>
              </a:ext>
            </a:extLst>
          </p:cNvPr>
          <p:cNvSpPr txBox="1"/>
          <p:nvPr/>
        </p:nvSpPr>
        <p:spPr>
          <a:xfrm>
            <a:off x="5468128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9B32BBB7-8939-4500-A501-9764BA0DCF18}"/>
              </a:ext>
            </a:extLst>
          </p:cNvPr>
          <p:cNvSpPr txBox="1"/>
          <p:nvPr/>
        </p:nvSpPr>
        <p:spPr>
          <a:xfrm>
            <a:off x="707887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A26B05F8-6F1B-428D-B385-A504ED9F509E}"/>
              </a:ext>
            </a:extLst>
          </p:cNvPr>
          <p:cNvSpPr txBox="1"/>
          <p:nvPr/>
        </p:nvSpPr>
        <p:spPr>
          <a:xfrm>
            <a:off x="8689451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49" name="Диаграмма 148">
            <a:extLst>
              <a:ext uri="{FF2B5EF4-FFF2-40B4-BE49-F238E27FC236}">
                <a16:creationId xmlns:a16="http://schemas.microsoft.com/office/drawing/2014/main" id="{3CAC35AF-F16C-44CD-8771-024423F344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8049203"/>
              </p:ext>
            </p:extLst>
          </p:nvPr>
        </p:nvGraphicFramePr>
        <p:xfrm>
          <a:off x="10085788" y="6845231"/>
          <a:ext cx="4991525" cy="31887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0" name="TextBox 149">
            <a:extLst>
              <a:ext uri="{FF2B5EF4-FFF2-40B4-BE49-F238E27FC236}">
                <a16:creationId xmlns:a16="http://schemas.microsoft.com/office/drawing/2014/main" id="{CC5B82D7-45CE-4F8F-B3A2-265AC68667BE}"/>
              </a:ext>
            </a:extLst>
          </p:cNvPr>
          <p:cNvSpPr txBox="1"/>
          <p:nvPr/>
        </p:nvSpPr>
        <p:spPr>
          <a:xfrm>
            <a:off x="103940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4FF1A2A0-4B26-462B-88D4-A99DD154AD34}"/>
              </a:ext>
            </a:extLst>
          </p:cNvPr>
          <p:cNvSpPr txBox="1"/>
          <p:nvPr/>
        </p:nvSpPr>
        <p:spPr>
          <a:xfrm>
            <a:off x="1205980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t0o3d1*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9DACF2FA-6ACC-42EE-A083-E3D97787AE19}"/>
              </a:ext>
            </a:extLst>
          </p:cNvPr>
          <p:cNvSpPr txBox="1"/>
          <p:nvPr/>
        </p:nvSpPr>
        <p:spPr>
          <a:xfrm>
            <a:off x="137267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96" name="Таблица 3">
            <a:extLst>
              <a:ext uri="{FF2B5EF4-FFF2-40B4-BE49-F238E27FC236}">
                <a16:creationId xmlns:a16="http://schemas.microsoft.com/office/drawing/2014/main" id="{A62A9CEC-2CDF-4814-A06A-380213C4282B}"/>
              </a:ext>
            </a:extLst>
          </p:cNvPr>
          <p:cNvGraphicFramePr>
            <a:graphicFrameLocks noGrp="1"/>
          </p:cNvGraphicFramePr>
          <p:nvPr/>
        </p:nvGraphicFramePr>
        <p:xfrm>
          <a:off x="4910195" y="1804455"/>
          <a:ext cx="260804" cy="1286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80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286204">
                <a:tc>
                  <a:txBody>
                    <a:bodyPr/>
                    <a:lstStyle/>
                    <a:p>
                      <a:endParaRPr kumimoji="0" lang="ru-RU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charset="-52"/>
                        <a:ea typeface="+mn-ea"/>
                        <a:cs typeface="Golos UI Medium" panose="020B060402020202020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58" name="TextBox 157">
            <a:extLst>
              <a:ext uri="{FF2B5EF4-FFF2-40B4-BE49-F238E27FC236}">
                <a16:creationId xmlns:a16="http://schemas.microsoft.com/office/drawing/2014/main" id="{CCDAC034-E5BA-45B8-A0D9-843CC080A0ED}"/>
              </a:ext>
            </a:extLst>
          </p:cNvPr>
          <p:cNvSpPr txBox="1"/>
          <p:nvPr/>
        </p:nvSpPr>
        <p:spPr>
          <a:xfrm>
            <a:off x="7969577" y="1190633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Предыдущий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59" name="Таблица 3">
            <a:extLst>
              <a:ext uri="{FF2B5EF4-FFF2-40B4-BE49-F238E27FC236}">
                <a16:creationId xmlns:a16="http://schemas.microsoft.com/office/drawing/2014/main" id="{37E79802-7915-4EF0-A300-0B5770F9E882}"/>
              </a:ext>
            </a:extLst>
          </p:cNvPr>
          <p:cNvGraphicFramePr>
            <a:graphicFrameLocks noGrp="1"/>
          </p:cNvGraphicFramePr>
          <p:nvPr/>
        </p:nvGraphicFramePr>
        <p:xfrm>
          <a:off x="11222726" y="1320031"/>
          <a:ext cx="229054" cy="19912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905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991283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60" name="TextBox 159">
            <a:extLst>
              <a:ext uri="{FF2B5EF4-FFF2-40B4-BE49-F238E27FC236}">
                <a16:creationId xmlns:a16="http://schemas.microsoft.com/office/drawing/2014/main" id="{417BA9ED-DCA5-4349-8FF5-8D75E527EE1A}"/>
              </a:ext>
            </a:extLst>
          </p:cNvPr>
          <p:cNvSpPr txBox="1"/>
          <p:nvPr/>
        </p:nvSpPr>
        <p:spPr>
          <a:xfrm>
            <a:off x="8171849" y="30495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40ED066-FF7E-4D1E-B255-A55850150EA7}"/>
              </a:ext>
            </a:extLst>
          </p:cNvPr>
          <p:cNvSpPr txBox="1"/>
          <p:nvPr/>
        </p:nvSpPr>
        <p:spPr>
          <a:xfrm>
            <a:off x="8694737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E2BBF73-494A-445D-8919-6C21C4F9F0C3}"/>
              </a:ext>
            </a:extLst>
          </p:cNvPr>
          <p:cNvSpPr txBox="1"/>
          <p:nvPr/>
        </p:nvSpPr>
        <p:spPr>
          <a:xfrm>
            <a:off x="922927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6B9F266-E1BD-4634-A500-F42BFD3C86B3}"/>
              </a:ext>
            </a:extLst>
          </p:cNvPr>
          <p:cNvSpPr txBox="1"/>
          <p:nvPr/>
        </p:nvSpPr>
        <p:spPr>
          <a:xfrm>
            <a:off x="975013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DEDAAD2A-DE6D-41C8-8156-F1590BB5E2F9}"/>
              </a:ext>
            </a:extLst>
          </p:cNvPr>
          <p:cNvSpPr txBox="1"/>
          <p:nvPr/>
        </p:nvSpPr>
        <p:spPr>
          <a:xfrm>
            <a:off x="10255454" y="305501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906EEC3C-3DB5-4598-ADB0-7AC6AF102765}"/>
              </a:ext>
            </a:extLst>
          </p:cNvPr>
          <p:cNvSpPr txBox="1"/>
          <p:nvPr/>
        </p:nvSpPr>
        <p:spPr>
          <a:xfrm>
            <a:off x="10799343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38BED8CB-3E2E-4C37-859C-BDD0308441D6}"/>
              </a:ext>
            </a:extLst>
          </p:cNvPr>
          <p:cNvSpPr txBox="1"/>
          <p:nvPr/>
        </p:nvSpPr>
        <p:spPr>
          <a:xfrm>
            <a:off x="11337017" y="3061115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D8E3BC6-AA75-45AD-87F5-BC68639BA1D6}"/>
              </a:ext>
            </a:extLst>
          </p:cNvPr>
          <p:cNvSpPr txBox="1"/>
          <p:nvPr/>
        </p:nvSpPr>
        <p:spPr>
          <a:xfrm>
            <a:off x="11852089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D6DE0D58-D9F1-4BB0-A4D3-3CE7276B1DB8}"/>
              </a:ext>
            </a:extLst>
          </p:cNvPr>
          <p:cNvSpPr txBox="1"/>
          <p:nvPr/>
        </p:nvSpPr>
        <p:spPr>
          <a:xfrm>
            <a:off x="12376936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BDD1A5DB-FD52-416D-9B03-E74B085FFA81}"/>
              </a:ext>
            </a:extLst>
          </p:cNvPr>
          <p:cNvSpPr txBox="1"/>
          <p:nvPr/>
        </p:nvSpPr>
        <p:spPr>
          <a:xfrm>
            <a:off x="12880799" y="305693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9B1C39DA-B031-4DE8-B5BE-84ECE5CA2937}"/>
              </a:ext>
            </a:extLst>
          </p:cNvPr>
          <p:cNvSpPr txBox="1"/>
          <p:nvPr/>
        </p:nvSpPr>
        <p:spPr>
          <a:xfrm>
            <a:off x="13436127" y="30638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2C2855AF-A817-409C-82B3-6BA97DB244CD}"/>
              </a:ext>
            </a:extLst>
          </p:cNvPr>
          <p:cNvSpPr txBox="1"/>
          <p:nvPr/>
        </p:nvSpPr>
        <p:spPr>
          <a:xfrm>
            <a:off x="13955390" y="306384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cxnSp>
        <p:nvCxnSpPr>
          <p:cNvPr id="172" name="Прямая соединительная линия 171">
            <a:extLst>
              <a:ext uri="{FF2B5EF4-FFF2-40B4-BE49-F238E27FC236}">
                <a16:creationId xmlns:a16="http://schemas.microsoft.com/office/drawing/2014/main" id="{3A60FE5D-23FE-4F30-8819-6E806C734C28}"/>
              </a:ext>
            </a:extLst>
          </p:cNvPr>
          <p:cNvCxnSpPr>
            <a:cxnSpLocks/>
          </p:cNvCxnSpPr>
          <p:nvPr/>
        </p:nvCxnSpPr>
        <p:spPr>
          <a:xfrm flipV="1">
            <a:off x="15241574" y="3049598"/>
            <a:ext cx="461145" cy="47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05C03359-AEA9-49F5-8977-3B939D09BCFA}"/>
              </a:ext>
            </a:extLst>
          </p:cNvPr>
          <p:cNvSpPr txBox="1"/>
          <p:nvPr/>
        </p:nvSpPr>
        <p:spPr>
          <a:xfrm>
            <a:off x="7655814" y="3037418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DCF3BD6-D34E-4359-BAD6-63C594C94D3B}"/>
              </a:ext>
            </a:extLst>
          </p:cNvPr>
          <p:cNvSpPr txBox="1"/>
          <p:nvPr/>
        </p:nvSpPr>
        <p:spPr>
          <a:xfrm>
            <a:off x="14479551" y="305468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75" name="Диаграмма 174">
            <a:extLst>
              <a:ext uri="{FF2B5EF4-FFF2-40B4-BE49-F238E27FC236}">
                <a16:creationId xmlns:a16="http://schemas.microsoft.com/office/drawing/2014/main" id="{EB1A8E77-3592-4971-BEBE-B5A3A844D0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4370236"/>
              </p:ext>
            </p:extLst>
          </p:nvPr>
        </p:nvGraphicFramePr>
        <p:xfrm>
          <a:off x="7775256" y="1568291"/>
          <a:ext cx="7391137" cy="1475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81" name="TextBox 80">
            <a:extLst>
              <a:ext uri="{FF2B5EF4-FFF2-40B4-BE49-F238E27FC236}">
                <a16:creationId xmlns:a16="http://schemas.microsoft.com/office/drawing/2014/main" id="{8780AA03-9BF1-411F-9957-A491823F4EEA}"/>
              </a:ext>
            </a:extLst>
          </p:cNvPr>
          <p:cNvSpPr txBox="1"/>
          <p:nvPr/>
        </p:nvSpPr>
        <p:spPr>
          <a:xfrm>
            <a:off x="12315813" y="5238000"/>
            <a:ext cx="1044001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t0d1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88FE206-2DC5-496E-B612-BE794672CC6A}"/>
              </a:ext>
            </a:extLst>
          </p:cNvPr>
          <p:cNvSpPr txBox="1"/>
          <p:nvPr/>
        </p:nvSpPr>
        <p:spPr>
          <a:xfrm>
            <a:off x="13343538" y="5238000"/>
            <a:ext cx="1044001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t0d1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3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88318530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Прямоугольник 157">
            <a:extLst>
              <a:ext uri="{FF2B5EF4-FFF2-40B4-BE49-F238E27FC236}">
                <a16:creationId xmlns:a16="http://schemas.microsoft.com/office/drawing/2014/main" id="{211640A2-AB39-4C4B-9AB4-EF4221395438}"/>
              </a:ext>
            </a:extLst>
          </p:cNvPr>
          <p:cNvSpPr/>
          <p:nvPr/>
        </p:nvSpPr>
        <p:spPr>
          <a:xfrm>
            <a:off x="4581099" y="284348"/>
            <a:ext cx="9498050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2.3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 по основным темам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(наибольшее количество обращений)</a:t>
            </a:r>
          </a:p>
        </p:txBody>
      </p:sp>
      <p:pic>
        <p:nvPicPr>
          <p:cNvPr id="84" name="Рисунок 83">
            <a:extLst>
              <a:ext uri="{FF2B5EF4-FFF2-40B4-BE49-F238E27FC236}">
                <a16:creationId xmlns:a16="http://schemas.microsoft.com/office/drawing/2014/main" id="{98844B5D-BDA4-4B11-A549-E83FFCD324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6" y="315460"/>
            <a:ext cx="438150" cy="476250"/>
          </a:xfrm>
          <a:prstGeom prst="rect">
            <a:avLst/>
          </a:prstGeom>
        </p:spPr>
      </p:pic>
      <p:sp>
        <p:nvSpPr>
          <p:cNvPr id="85" name="Прямоугольник 84">
            <a:extLst>
              <a:ext uri="{FF2B5EF4-FFF2-40B4-BE49-F238E27FC236}">
                <a16:creationId xmlns:a16="http://schemas.microsoft.com/office/drawing/2014/main" id="{A4574BE5-0FA6-4B9B-94A9-6C2BB1B21D79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grpSp>
        <p:nvGrpSpPr>
          <p:cNvPr id="86" name="Группа 104">
            <a:extLst>
              <a:ext uri="{FF2B5EF4-FFF2-40B4-BE49-F238E27FC236}">
                <a16:creationId xmlns:a16="http://schemas.microsoft.com/office/drawing/2014/main" id="{F1AAF4BA-724D-418D-877A-6338C07F7245}"/>
              </a:ext>
            </a:extLst>
          </p:cNvPr>
          <p:cNvGrpSpPr/>
          <p:nvPr/>
        </p:nvGrpSpPr>
        <p:grpSpPr>
          <a:xfrm>
            <a:off x="900000" y="5237995"/>
            <a:ext cx="11382217" cy="387452"/>
            <a:chOff x="4884925" y="3510129"/>
            <a:chExt cx="6421685" cy="284354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FDDD39B-F0EE-486B-98DB-E462C44EBF59}"/>
                </a:ext>
              </a:extLst>
            </p:cNvPr>
            <p:cNvSpPr txBox="1"/>
            <p:nvPr/>
          </p:nvSpPr>
          <p:spPr>
            <a:xfrm>
              <a:off x="4983615" y="3555976"/>
              <a:ext cx="327421" cy="2385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6571" tIns="56571" rIns="56571" bIns="56571" numCol="1" spcCol="38100" rtlCol="0" anchor="ctr">
              <a:spAutoFit/>
            </a:bodyPr>
            <a:lstStyle/>
            <a:p>
              <a:pPr marL="0" marR="0" lvl="0" indent="0" algn="l" defTabSz="509153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endParaRPr>
            </a:p>
          </p:txBody>
        </p:sp>
        <p:grpSp>
          <p:nvGrpSpPr>
            <p:cNvPr id="88" name="Группа 72">
              <a:extLst>
                <a:ext uri="{FF2B5EF4-FFF2-40B4-BE49-F238E27FC236}">
                  <a16:creationId xmlns:a16="http://schemas.microsoft.com/office/drawing/2014/main" id="{496CB2BB-A0D5-4F04-8C87-395DDF4E2E50}"/>
                </a:ext>
              </a:extLst>
            </p:cNvPr>
            <p:cNvGrpSpPr/>
            <p:nvPr/>
          </p:nvGrpSpPr>
          <p:grpSpPr>
            <a:xfrm>
              <a:off x="4884925" y="3510129"/>
              <a:ext cx="6421685" cy="219378"/>
              <a:chOff x="4884925" y="4156305"/>
              <a:chExt cx="6421685" cy="219378"/>
            </a:xfrm>
          </p:grpSpPr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1229D2F7-9DC3-4FF3-9A2A-EE34AA731837}"/>
                  </a:ext>
                </a:extLst>
              </p:cNvPr>
              <p:cNvSpPr txBox="1"/>
              <p:nvPr/>
            </p:nvSpPr>
            <p:spPr>
              <a:xfrm>
                <a:off x="8951935" y="4156309"/>
                <a:ext cx="589010" cy="2193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6571" tIns="56571" rIns="56571" bIns="56571" numCol="1" spcCol="38100" rtlCol="0" anchor="ctr">
                <a:spAutoFit/>
              </a:bodyPr>
              <a:lstStyle/>
              <a:p>
                <a:pPr marL="0" marR="0" lvl="0" indent="0" algn="ctr" defTabSz="509144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 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1"/>
                    </a:solidFill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*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t1d8*</a:t>
                </a:r>
                <a:r>
                  <a:rPr lang="ru-RU" sz="1200" dirty="0">
                    <a:latin typeface="Golos UI Medium" panose="020B0604020202020204" pitchFamily="34" charset="-52"/>
                    <a:cs typeface="Golos UI Medium" panose="020B0604020202020204" pitchFamily="34" charset="-52"/>
                    <a:sym typeface="Helvetica"/>
                  </a:rPr>
                  <a:t> </a:t>
                </a: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  <a:sym typeface="Helvetica"/>
                  </a:rPr>
                  <a:t>ед.</a:t>
                </a:r>
                <a:endParaRPr kumimoji="0" lang="ru-RU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Golos UI Medium" panose="020B0604020202020204" pitchFamily="34" charset="-52"/>
                  <a:ea typeface="Helvetica"/>
                  <a:cs typeface="Golos UI Medium" panose="020B0604020202020204" pitchFamily="34" charset="-52"/>
                  <a:sym typeface="Helvetica"/>
                </a:endParaRPr>
              </a:p>
            </p:txBody>
          </p:sp>
          <p:grpSp>
            <p:nvGrpSpPr>
              <p:cNvPr id="90" name="Группа 49">
                <a:extLst>
                  <a:ext uri="{FF2B5EF4-FFF2-40B4-BE49-F238E27FC236}">
                    <a16:creationId xmlns:a16="http://schemas.microsoft.com/office/drawing/2014/main" id="{1EDBC69C-33CD-4027-BCA1-BE4D756FB8C0}"/>
                  </a:ext>
                </a:extLst>
              </p:cNvPr>
              <p:cNvGrpSpPr/>
              <p:nvPr/>
            </p:nvGrpSpPr>
            <p:grpSpPr>
              <a:xfrm>
                <a:off x="4884925" y="4156305"/>
                <a:ext cx="6421685" cy="219378"/>
                <a:chOff x="4884925" y="4156305"/>
                <a:chExt cx="6421685" cy="219378"/>
              </a:xfrm>
            </p:grpSpPr>
            <p:grpSp>
              <p:nvGrpSpPr>
                <p:cNvPr id="91" name="Группа 48">
                  <a:extLst>
                    <a:ext uri="{FF2B5EF4-FFF2-40B4-BE49-F238E27FC236}">
                      <a16:creationId xmlns:a16="http://schemas.microsoft.com/office/drawing/2014/main" id="{84EDC4E5-33EE-442B-9396-FE9BE1C78ABF}"/>
                    </a:ext>
                  </a:extLst>
                </p:cNvPr>
                <p:cNvGrpSpPr/>
                <p:nvPr/>
              </p:nvGrpSpPr>
              <p:grpSpPr>
                <a:xfrm>
                  <a:off x="4884925" y="4156305"/>
                  <a:ext cx="5256112" cy="219378"/>
                  <a:chOff x="4884925" y="4156305"/>
                  <a:chExt cx="5256112" cy="219378"/>
                </a:xfrm>
              </p:grpSpPr>
              <p:grpSp>
                <p:nvGrpSpPr>
                  <p:cNvPr id="93" name="Группа 47">
                    <a:extLst>
                      <a:ext uri="{FF2B5EF4-FFF2-40B4-BE49-F238E27FC236}">
                        <a16:creationId xmlns:a16="http://schemas.microsoft.com/office/drawing/2014/main" id="{43297416-EA01-4995-9A82-530CC6125E4F}"/>
                      </a:ext>
                    </a:extLst>
                  </p:cNvPr>
                  <p:cNvGrpSpPr/>
                  <p:nvPr/>
                </p:nvGrpSpPr>
                <p:grpSpPr>
                  <a:xfrm>
                    <a:off x="4884925" y="4156305"/>
                    <a:ext cx="4074407" cy="219378"/>
                    <a:chOff x="4884925" y="4156305"/>
                    <a:chExt cx="4074407" cy="219378"/>
                  </a:xfrm>
                </p:grpSpPr>
                <p:grpSp>
                  <p:nvGrpSpPr>
                    <p:cNvPr id="95" name="Группа 46">
                      <a:extLst>
                        <a:ext uri="{FF2B5EF4-FFF2-40B4-BE49-F238E27FC236}">
                          <a16:creationId xmlns:a16="http://schemas.microsoft.com/office/drawing/2014/main" id="{766B7DE5-1573-49A8-8E7A-C80CA45051D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84925" y="4156305"/>
                      <a:ext cx="3481765" cy="219378"/>
                      <a:chOff x="4884925" y="4156305"/>
                      <a:chExt cx="3481765" cy="219378"/>
                    </a:xfrm>
                  </p:grpSpPr>
                  <p:grpSp>
                    <p:nvGrpSpPr>
                      <p:cNvPr id="97" name="Группа 45">
                        <a:extLst>
                          <a:ext uri="{FF2B5EF4-FFF2-40B4-BE49-F238E27FC236}">
                            <a16:creationId xmlns:a16="http://schemas.microsoft.com/office/drawing/2014/main" id="{418F6DA1-A278-4402-B957-6DE9D3A36D6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884925" y="4156305"/>
                        <a:ext cx="2887926" cy="219378"/>
                        <a:chOff x="4884925" y="4156305"/>
                        <a:chExt cx="2887926" cy="219378"/>
                      </a:xfrm>
                    </p:grpSpPr>
                    <p:grpSp>
                      <p:nvGrpSpPr>
                        <p:cNvPr id="160" name="Группа 44">
                          <a:extLst>
                            <a:ext uri="{FF2B5EF4-FFF2-40B4-BE49-F238E27FC236}">
                              <a16:creationId xmlns:a16="http://schemas.microsoft.com/office/drawing/2014/main" id="{9129716E-64BC-490B-BADD-AEC116B7F8C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4884925" y="4156305"/>
                          <a:ext cx="2304841" cy="219378"/>
                          <a:chOff x="4884925" y="4156305"/>
                          <a:chExt cx="2304841" cy="219378"/>
                        </a:xfrm>
                      </p:grpSpPr>
                      <p:grpSp>
                        <p:nvGrpSpPr>
                          <p:cNvPr id="162" name="Группа 43">
                            <a:extLst>
                              <a:ext uri="{FF2B5EF4-FFF2-40B4-BE49-F238E27FC236}">
                                <a16:creationId xmlns:a16="http://schemas.microsoft.com/office/drawing/2014/main" id="{6E176EAC-8BF0-4644-A0FD-6DE702D16F59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884925" y="4156305"/>
                            <a:ext cx="1711598" cy="219378"/>
                            <a:chOff x="4884925" y="4156305"/>
                            <a:chExt cx="1711598" cy="219378"/>
                          </a:xfrm>
                        </p:grpSpPr>
                        <p:grpSp>
                          <p:nvGrpSpPr>
                            <p:cNvPr id="165" name="Группа 42">
                              <a:extLst>
                                <a:ext uri="{FF2B5EF4-FFF2-40B4-BE49-F238E27FC236}">
                                  <a16:creationId xmlns:a16="http://schemas.microsoft.com/office/drawing/2014/main" id="{E135BEBE-AF7E-435A-8615-A852E8B02102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884925" y="4156305"/>
                              <a:ext cx="1123730" cy="219378"/>
                              <a:chOff x="4884925" y="4156305"/>
                              <a:chExt cx="1123730" cy="219378"/>
                            </a:xfrm>
                          </p:grpSpPr>
                          <p:sp>
                            <p:nvSpPr>
                              <p:cNvPr id="167" name="TextBox 166">
                                <a:extLst>
                                  <a:ext uri="{FF2B5EF4-FFF2-40B4-BE49-F238E27FC236}">
                                    <a16:creationId xmlns:a16="http://schemas.microsoft.com/office/drawing/2014/main" id="{BDD4C0D9-D432-4FF0-8679-8F06F33B7F08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884925" y="4156305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t1d1*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  <p:sp>
                            <p:nvSpPr>
                              <p:cNvPr id="168" name="TextBox 167">
                                <a:extLst>
                                  <a:ext uri="{FF2B5EF4-FFF2-40B4-BE49-F238E27FC236}">
                                    <a16:creationId xmlns:a16="http://schemas.microsoft.com/office/drawing/2014/main" id="{57C554F8-3586-499F-A497-085F375FE783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5419645" y="4156309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t1d2*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</p:grpSp>
                        <p:sp>
                          <p:nvSpPr>
                            <p:cNvPr id="166" name="TextBox 165">
                              <a:extLst>
                                <a:ext uri="{FF2B5EF4-FFF2-40B4-BE49-F238E27FC236}">
                                  <a16:creationId xmlns:a16="http://schemas.microsoft.com/office/drawing/2014/main" id="{BAC6BAE7-BA54-4DC1-AA93-55EACBC1B24F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6007513" y="4156309"/>
                              <a:ext cx="589010" cy="219374"/>
                            </a:xfrm>
                            <a:prstGeom prst="rect">
                              <a:avLst/>
                            </a:prstGeom>
                            <a:noFill/>
                            <a:ln w="12700" cap="flat">
                              <a:noFill/>
                              <a:miter lim="400000"/>
                            </a:ln>
                            <a:effectLst/>
                            <a:sp3d/>
                          </p:spPr>
                          <p:style>
                            <a:lnRef idx="0">
                              <a:scrgbClr r="0" g="0" b="0"/>
                            </a:lnRef>
                            <a:fillRef idx="0">
                              <a:scrgbClr r="0" g="0" b="0"/>
                            </a:fillRef>
                            <a:effectRef idx="0">
                              <a:scrgbClr r="0" g="0" b="0"/>
                            </a:effectRef>
                            <a:fontRef idx="none"/>
                          </p:style>
                          <p:txBody>
                            <a:bodyPr rot="0" spcFirstLastPara="1" vertOverflow="overflow" horzOverflow="overflow" vert="horz" wrap="square" lIns="56571" tIns="56571" rIns="56571" bIns="56571" numCol="1" spcCol="38100" rtlCol="0" anchor="ctr">
                              <a:spAutoFit/>
                            </a:bodyPr>
                            <a:lstStyle/>
                            <a:p>
                              <a:pPr marL="0" marR="0" lvl="0" indent="0" algn="ctr" defTabSz="509144" rtl="0" eaLnBrk="1" fontAlgn="auto" latinLnBrk="0" hangingPunct="0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 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000001"/>
                                  </a:solidFill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*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t1d3*</a:t>
                              </a:r>
                              <a:r>
                                <a:rPr lang="ru-RU" sz="1200" dirty="0">
                                  <a:latin typeface="Golos UI Medium" panose="020B0604020202020204" pitchFamily="34" charset="-52"/>
                                  <a:cs typeface="Golos UI Medium" panose="020B0604020202020204" pitchFamily="34" charset="-52"/>
                                  <a:sym typeface="Helvetica"/>
                                </a:rPr>
                                <a:t> </a:t>
                              </a: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  <a:sym typeface="Helvetica"/>
                                </a:rPr>
                                <a:t>ед.</a:t>
                              </a:r>
                              <a:endPara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Helvetica"/>
                                <a:cs typeface="Golos UI Medium" panose="020B0604020202020204" pitchFamily="34" charset="-52"/>
                                <a:sym typeface="Helvetica"/>
                              </a:endParaRPr>
                            </a:p>
                          </p:txBody>
                        </p:sp>
                      </p:grpSp>
                      <p:sp>
                        <p:nvSpPr>
                          <p:cNvPr id="164" name="TextBox 163">
                            <a:extLst>
                              <a:ext uri="{FF2B5EF4-FFF2-40B4-BE49-F238E27FC236}">
                                <a16:creationId xmlns:a16="http://schemas.microsoft.com/office/drawing/2014/main" id="{02315FE8-22D3-4E86-80C9-25550B8CC59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00756" y="4156309"/>
                            <a:ext cx="589010" cy="219374"/>
                          </a:xfrm>
                          <a:prstGeom prst="rect">
                            <a:avLst/>
                          </a:prstGeom>
                          <a:noFill/>
                          <a:ln w="12700" cap="flat">
                            <a:noFill/>
                            <a:miter lim="400000"/>
                          </a:ln>
                          <a:effectLst/>
                          <a:sp3d/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none"/>
                        </p:style>
                        <p:txBody>
                          <a:bodyPr rot="0" spcFirstLastPara="1" vertOverflow="overflow" horzOverflow="overflow" vert="horz" wrap="square" lIns="56571" tIns="56571" rIns="56571" bIns="56571" numCol="1" spcCol="38100" rtlCol="0" anchor="ctr">
                            <a:spAutoFit/>
                          </a:bodyPr>
                          <a:lstStyle/>
                          <a:p>
                            <a:pPr marL="0" marR="0" lvl="0" indent="0" algn="ctr" defTabSz="509144" rtl="0" eaLnBrk="1" fontAlgn="auto" latinLnBrk="0" hangingPunct="0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 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1"/>
                                </a:solidFill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*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t1d4*</a:t>
                            </a:r>
                            <a:r>
                              <a:rPr lang="ru-RU" sz="1200" dirty="0">
                                <a:latin typeface="Golos UI Medium" panose="020B0604020202020204" pitchFamily="34" charset="-52"/>
                                <a:cs typeface="Golos UI Medium" panose="020B0604020202020204" pitchFamily="34" charset="-52"/>
                                <a:sym typeface="Helvetica"/>
                              </a:rPr>
                              <a:t> </a:t>
                            </a: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  <a:sym typeface="Helvetica"/>
                              </a:rPr>
                              <a:t>ед.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Helvetica"/>
                              <a:cs typeface="Golos UI Medium" panose="020B0604020202020204" pitchFamily="34" charset="-52"/>
                              <a:sym typeface="Helvetica"/>
                            </a:endParaRPr>
                          </a:p>
                        </p:txBody>
                      </p:sp>
                    </p:grpSp>
                    <p:sp>
                      <p:nvSpPr>
                        <p:cNvPr id="161" name="TextBox 160">
                          <a:extLst>
                            <a:ext uri="{FF2B5EF4-FFF2-40B4-BE49-F238E27FC236}">
                              <a16:creationId xmlns:a16="http://schemas.microsoft.com/office/drawing/2014/main" id="{835F557E-BFCA-4DA3-B9E7-E034FDB8359D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7183841" y="4156309"/>
                          <a:ext cx="589010" cy="219374"/>
                        </a:xfrm>
                        <a:prstGeom prst="rect">
                          <a:avLst/>
                        </a:prstGeom>
                        <a:noFill/>
                        <a:ln w="12700" cap="flat">
                          <a:noFill/>
                          <a:miter lim="400000"/>
                        </a:ln>
                        <a:effectLst/>
                        <a:sp3d/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none"/>
                      </p:style>
                      <p:txBody>
                        <a:bodyPr rot="0" spcFirstLastPara="1" vertOverflow="overflow" horzOverflow="overflow" vert="horz" wrap="square" lIns="56571" tIns="56571" rIns="56571" bIns="56571" numCol="1" spcCol="38100" rtlCol="0" anchor="ctr">
                          <a:spAutoFit/>
                        </a:bodyPr>
                        <a:lstStyle/>
                        <a:p>
                          <a:pPr marL="0" marR="0" lvl="0" indent="0" algn="ctr" defTabSz="509144" rtl="0" eaLnBrk="1" fontAlgn="auto" latinLnBrk="0" hangingPunct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 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1"/>
                              </a:solidFill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*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t1d5*</a:t>
                          </a:r>
                          <a:r>
                            <a:rPr lang="ru-RU" sz="1200" dirty="0">
                              <a:latin typeface="Golos UI Medium" panose="020B0604020202020204" pitchFamily="34" charset="-52"/>
                              <a:cs typeface="Golos UI Medium" panose="020B0604020202020204" pitchFamily="34" charset="-52"/>
                              <a:sym typeface="Helvetica"/>
                            </a:rPr>
                            <a:t> </a:t>
                          </a: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  <a:sym typeface="Helvetica"/>
                            </a:rPr>
                            <a:t>ед.</a:t>
                          </a:r>
                          <a:endPara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Helvetica"/>
                            <a:cs typeface="Golos UI Medium" panose="020B0604020202020204" pitchFamily="34" charset="-52"/>
                            <a:sym typeface="Helvetica"/>
                          </a:endParaRPr>
                        </a:p>
                      </p:txBody>
                    </p:sp>
                  </p:grpSp>
                  <p:sp>
                    <p:nvSpPr>
                      <p:cNvPr id="145" name="TextBox 144">
                        <a:extLst>
                          <a:ext uri="{FF2B5EF4-FFF2-40B4-BE49-F238E27FC236}">
                            <a16:creationId xmlns:a16="http://schemas.microsoft.com/office/drawing/2014/main" id="{ACA8C3D0-2040-4FA5-A606-1F45030D430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777680" y="4156309"/>
                        <a:ext cx="589010" cy="219374"/>
                      </a:xfrm>
                      <a:prstGeom prst="rect">
                        <a:avLst/>
                      </a:prstGeom>
                      <a:noFill/>
                      <a:ln w="12700" cap="flat">
                        <a:noFill/>
                        <a:miter lim="400000"/>
                      </a:ln>
                      <a:effectLst/>
                      <a:sp3d/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none"/>
                    </p:style>
                    <p:txBody>
                      <a:bodyPr rot="0" spcFirstLastPara="1" vertOverflow="overflow" horzOverflow="overflow" vert="horz" wrap="square" lIns="56571" tIns="56571" rIns="56571" bIns="56571" numCol="1" spcCol="38100" rtlCol="0" anchor="ctr">
                        <a:spAutoFit/>
                      </a:bodyPr>
                      <a:lstStyle/>
                      <a:p>
                        <a:pPr marL="0" marR="0" lvl="0" indent="0" algn="ctr" defTabSz="509144" rtl="0" eaLnBrk="1" fontAlgn="auto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 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1"/>
                            </a:solidFill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*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t1d6*</a:t>
                        </a:r>
                        <a:r>
                          <a:rPr lang="ru-RU" sz="1200" dirty="0">
                            <a:latin typeface="Golos UI Medium" panose="020B0604020202020204" pitchFamily="34" charset="-52"/>
                            <a:cs typeface="Golos UI Medium" panose="020B0604020202020204" pitchFamily="34" charset="-52"/>
                            <a:sym typeface="Helvetica"/>
                          </a:rPr>
                          <a:t> </a:t>
                        </a: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  <a:sym typeface="Helvetica"/>
                          </a:rPr>
                          <a:t>ед.</a:t>
                        </a:r>
                        <a:endPara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Helvetica"/>
                          <a:cs typeface="Golos UI Medium" panose="020B0604020202020204" pitchFamily="34" charset="-52"/>
                          <a:sym typeface="Helvetica"/>
                        </a:endParaRPr>
                      </a:p>
                    </p:txBody>
                  </p:sp>
                </p:grpSp>
                <p:sp>
                  <p:nvSpPr>
                    <p:cNvPr id="96" name="TextBox 95">
                      <a:extLst>
                        <a:ext uri="{FF2B5EF4-FFF2-40B4-BE49-F238E27FC236}">
                          <a16:creationId xmlns:a16="http://schemas.microsoft.com/office/drawing/2014/main" id="{55F1C1ED-8C89-466C-8EF5-ADAF6AC821F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370322" y="4156309"/>
                      <a:ext cx="589010" cy="219374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sp3d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none"/>
                  </p:style>
                  <p:txBody>
                    <a:bodyPr rot="0" spcFirstLastPara="1" vertOverflow="overflow" horzOverflow="overflow" vert="horz" wrap="square" lIns="56571" tIns="56571" rIns="56571" bIns="56571" numCol="1" spcCol="38100" rtlCol="0" anchor="ctr">
                      <a:spAutoFit/>
                    </a:bodyPr>
                    <a:lstStyle/>
                    <a:p>
                      <a:pPr marL="0" marR="0" lvl="0" indent="0" algn="ctr" defTabSz="509144" rtl="0" eaLnBrk="1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t1d7*</a:t>
                      </a:r>
                      <a:r>
                        <a:rPr lang="ru-RU" sz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  <a:sym typeface="Helvetica"/>
                        </a:rPr>
                        <a:t> </a:t>
                      </a: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ед.</a:t>
                      </a:r>
                      <a:endPara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Helvetica"/>
                        <a:cs typeface="Golos UI Medium" panose="020B0604020202020204" pitchFamily="34" charset="-52"/>
                        <a:sym typeface="Helvetica"/>
                      </a:endParaRPr>
                    </a:p>
                  </p:txBody>
                </p:sp>
              </p:grp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495CF42F-C79F-43EC-8C3C-84CCC906A956}"/>
                      </a:ext>
                    </a:extLst>
                  </p:cNvPr>
                  <p:cNvSpPr txBox="1"/>
                  <p:nvPr/>
                </p:nvSpPr>
                <p:spPr>
                  <a:xfrm>
                    <a:off x="9552027" y="4156309"/>
                    <a:ext cx="589010" cy="21937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sp3d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56571" tIns="56571" rIns="56571" bIns="56571" numCol="1" spcCol="38100" rtlCol="0" anchor="ctr">
                    <a:spAutoFit/>
                  </a:bodyPr>
                  <a:lstStyle/>
                  <a:p>
                    <a:pPr marL="0" marR="0" lvl="0" indent="0" algn="ctr" defTabSz="509144" rtl="0" eaLnBrk="1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 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1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*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t1d9*</a:t>
                    </a:r>
                    <a:r>
                      <a:rPr lang="ru-RU" sz="1200" dirty="0">
                        <a:latin typeface="Golos UI Medium" panose="020B0604020202020204" pitchFamily="34" charset="-52"/>
                        <a:cs typeface="Golos UI Medium" panose="020B0604020202020204" pitchFamily="34" charset="-52"/>
                        <a:sym typeface="Helvetica"/>
                      </a:rPr>
                      <a:t> </a:t>
                    </a: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  <a:sym typeface="Helvetica"/>
                      </a:rPr>
                      <a:t>ед.</a:t>
                    </a:r>
                    <a:endPara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Helvetica"/>
                      <a:cs typeface="Golos UI Medium" panose="020B0604020202020204" pitchFamily="34" charset="-52"/>
                      <a:sym typeface="Helvetica"/>
                    </a:endParaRPr>
                  </a:p>
                </p:txBody>
              </p:sp>
            </p:grp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A06BBECF-6EC1-4C08-8454-B7D8D4E89683}"/>
                    </a:ext>
                  </a:extLst>
                </p:cNvPr>
                <p:cNvSpPr txBox="1"/>
                <p:nvPr/>
              </p:nvSpPr>
              <p:spPr>
                <a:xfrm>
                  <a:off x="10717600" y="4156309"/>
                  <a:ext cx="589010" cy="21937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6571" tIns="56571" rIns="56571" bIns="56571" numCol="1" spcCol="38100" rtlCol="0" anchor="ctr">
                  <a:spAutoFit/>
                </a:bodyPr>
                <a:lstStyle/>
                <a:p>
                  <a:pPr marL="0" marR="0" lvl="0" indent="0" algn="ctr" defTabSz="509144" rtl="0" eaLnBrk="1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 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1"/>
                      </a:solidFill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*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t1d11*</a:t>
                  </a:r>
                  <a:r>
                    <a:rPr lang="ru-RU" sz="1200" dirty="0">
                      <a:latin typeface="Golos UI Medium" panose="020B0604020202020204" pitchFamily="34" charset="-52"/>
                      <a:cs typeface="Golos UI Medium" panose="020B0604020202020204" pitchFamily="34" charset="-52"/>
                      <a:sym typeface="Helvetica"/>
                    </a:rPr>
                    <a:t> </a:t>
                  </a: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  <a:sym typeface="Helvetica"/>
                    </a:rPr>
                    <a:t>ед.</a:t>
                  </a:r>
                  <a:endPara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Helvetica"/>
                    <a:cs typeface="Golos UI Medium" panose="020B0604020202020204" pitchFamily="34" charset="-52"/>
                    <a:sym typeface="Helvetica"/>
                  </a:endParaRPr>
                </a:p>
              </p:txBody>
            </p:sp>
          </p:grpSp>
        </p:grpSp>
      </p:grpSp>
      <p:graphicFrame>
        <p:nvGraphicFramePr>
          <p:cNvPr id="169" name="Диаграмма 168">
            <a:extLst>
              <a:ext uri="{FF2B5EF4-FFF2-40B4-BE49-F238E27FC236}">
                <a16:creationId xmlns:a16="http://schemas.microsoft.com/office/drawing/2014/main" id="{DE1271BC-D976-463B-99F5-D55F12ADDC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22309300"/>
              </p:ext>
            </p:extLst>
          </p:nvPr>
        </p:nvGraphicFramePr>
        <p:xfrm>
          <a:off x="798690" y="3186667"/>
          <a:ext cx="13591102" cy="2144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0" name="Таблица 3">
            <a:extLst>
              <a:ext uri="{FF2B5EF4-FFF2-40B4-BE49-F238E27FC236}">
                <a16:creationId xmlns:a16="http://schemas.microsoft.com/office/drawing/2014/main" id="{6960E556-DE07-45AF-BE24-A08D0A3DEA7C}"/>
              </a:ext>
            </a:extLst>
          </p:cNvPr>
          <p:cNvGraphicFramePr>
            <a:graphicFrameLocks noGrp="1"/>
          </p:cNvGraphicFramePr>
          <p:nvPr/>
        </p:nvGraphicFramePr>
        <p:xfrm>
          <a:off x="630166" y="6214004"/>
          <a:ext cx="14154477" cy="39075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24402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  <a:gridCol w="4911916">
                  <a:extLst>
                    <a:ext uri="{9D8B030D-6E8A-4147-A177-3AD203B41FA5}">
                      <a16:colId xmlns:a16="http://schemas.microsoft.com/office/drawing/2014/main" val="471241117"/>
                    </a:ext>
                  </a:extLst>
                </a:gridCol>
                <a:gridCol w="4718159">
                  <a:extLst>
                    <a:ext uri="{9D8B030D-6E8A-4147-A177-3AD203B41FA5}">
                      <a16:colId xmlns:a16="http://schemas.microsoft.com/office/drawing/2014/main" val="937545188"/>
                    </a:ext>
                  </a:extLst>
                </a:gridCol>
              </a:tblGrid>
              <a:tr h="3907561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71" name="TextBox 170">
            <a:extLst>
              <a:ext uri="{FF2B5EF4-FFF2-40B4-BE49-F238E27FC236}">
                <a16:creationId xmlns:a16="http://schemas.microsoft.com/office/drawing/2014/main" id="{1967BBC5-93B6-4A35-B703-F3DCF31D4018}"/>
              </a:ext>
            </a:extLst>
          </p:cNvPr>
          <p:cNvSpPr txBox="1"/>
          <p:nvPr/>
        </p:nvSpPr>
        <p:spPr>
          <a:xfrm>
            <a:off x="819257" y="5705906"/>
            <a:ext cx="11512443" cy="4220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Округа и ответственные организации с наибольшим количеством обращений по теме</a:t>
            </a:r>
          </a:p>
        </p:txBody>
      </p:sp>
      <p:sp>
        <p:nvSpPr>
          <p:cNvPr id="173" name="object 44">
            <a:extLst>
              <a:ext uri="{FF2B5EF4-FFF2-40B4-BE49-F238E27FC236}">
                <a16:creationId xmlns:a16="http://schemas.microsoft.com/office/drawing/2014/main" id="{18155E08-307D-4AA7-A7C6-BF00AD6C29A3}"/>
              </a:ext>
            </a:extLst>
          </p:cNvPr>
          <p:cNvSpPr txBox="1"/>
          <p:nvPr/>
        </p:nvSpPr>
        <p:spPr>
          <a:xfrm>
            <a:off x="592714" y="1171791"/>
            <a:ext cx="11909552" cy="639089"/>
          </a:xfrm>
          <a:prstGeom prst="rect">
            <a:avLst/>
          </a:prstGeom>
        </p:spPr>
        <p:txBody>
          <a:bodyPr vert="horz" wrap="square" lIns="0" tIns="10608" rIns="0" bIns="0" rtlCol="0">
            <a:spAutoFit/>
          </a:bodyPr>
          <a:lstStyle/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spc="-4" dirty="0">
                <a:solidFill>
                  <a:srgbClr val="0D0D0D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. «</a:t>
            </a:r>
            <a:r>
              <a:rPr kumimoji="0" lang="en-US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Roboto" panose="02000000000000000000" pitchFamily="2" charset="0"/>
                <a:cs typeface="Golos UI Medium" panose="020B0604020202020204" charset="-52"/>
              </a:rPr>
              <a:t>*theme2*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»</a:t>
            </a:r>
          </a:p>
          <a:p>
            <a:pPr marL="10609" marR="0" lvl="0" indent="0" algn="l" defTabSz="1017756" rtl="0" eaLnBrk="1" fontAlgn="auto" latinLnBrk="0" hangingPunct="1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-4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03617A30-532D-4578-8971-997B63757C88}"/>
              </a:ext>
            </a:extLst>
          </p:cNvPr>
          <p:cNvSpPr txBox="1"/>
          <p:nvPr/>
        </p:nvSpPr>
        <p:spPr>
          <a:xfrm>
            <a:off x="10206552" y="5238000"/>
            <a:ext cx="10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t1d10*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80" name="TextBox 1">
            <a:extLst>
              <a:ext uri="{FF2B5EF4-FFF2-40B4-BE49-F238E27FC236}">
                <a16:creationId xmlns:a16="http://schemas.microsoft.com/office/drawing/2014/main" id="{DFF99499-8681-4789-A38A-77BA57254467}"/>
              </a:ext>
            </a:extLst>
          </p:cNvPr>
          <p:cNvSpPr txBox="1"/>
          <p:nvPr/>
        </p:nvSpPr>
        <p:spPr>
          <a:xfrm>
            <a:off x="7002875" y="6551017"/>
            <a:ext cx="1609309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*t1ao2*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*t1as2*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199" name="TextBox 1">
            <a:extLst>
              <a:ext uri="{FF2B5EF4-FFF2-40B4-BE49-F238E27FC236}">
                <a16:creationId xmlns:a16="http://schemas.microsoft.com/office/drawing/2014/main" id="{7454694D-DBFF-4A96-A311-99AA43356534}"/>
              </a:ext>
            </a:extLst>
          </p:cNvPr>
          <p:cNvSpPr txBox="1"/>
          <p:nvPr/>
        </p:nvSpPr>
        <p:spPr>
          <a:xfrm>
            <a:off x="2117581" y="6566853"/>
            <a:ext cx="1231455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*t1ao1*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*t1as1*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200" name="TextBox 1">
            <a:extLst>
              <a:ext uri="{FF2B5EF4-FFF2-40B4-BE49-F238E27FC236}">
                <a16:creationId xmlns:a16="http://schemas.microsoft.com/office/drawing/2014/main" id="{4BDDB924-7DF2-4E65-AC7B-FEEB0EDEEA8F}"/>
              </a:ext>
            </a:extLst>
          </p:cNvPr>
          <p:cNvSpPr txBox="1"/>
          <p:nvPr/>
        </p:nvSpPr>
        <p:spPr>
          <a:xfrm>
            <a:off x="11712151" y="6562112"/>
            <a:ext cx="1373088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*t1ao3*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*t1as3*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CEF5A77-BCDF-4DA2-BE60-2F630DFBFDE9}"/>
              </a:ext>
            </a:extLst>
          </p:cNvPr>
          <p:cNvSpPr txBox="1"/>
          <p:nvPr/>
        </p:nvSpPr>
        <p:spPr>
          <a:xfrm>
            <a:off x="12977081" y="3938593"/>
            <a:ext cx="2099366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наибольшее количество</a:t>
            </a:r>
          </a:p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обращений за период</a:t>
            </a:r>
          </a:p>
        </p:txBody>
      </p:sp>
      <p:cxnSp>
        <p:nvCxnSpPr>
          <p:cNvPr id="202" name="Прямая соединительная линия 201">
            <a:extLst>
              <a:ext uri="{FF2B5EF4-FFF2-40B4-BE49-F238E27FC236}">
                <a16:creationId xmlns:a16="http://schemas.microsoft.com/office/drawing/2014/main" id="{5712AB17-3410-4C39-86B0-B729A236B78A}"/>
              </a:ext>
            </a:extLst>
          </p:cNvPr>
          <p:cNvCxnSpPr>
            <a:cxnSpLocks/>
          </p:cNvCxnSpPr>
          <p:nvPr/>
        </p:nvCxnSpPr>
        <p:spPr>
          <a:xfrm>
            <a:off x="12815339" y="4102552"/>
            <a:ext cx="205534" cy="44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id="{A1E235C3-8FA9-46A3-804C-621E61F281E0}"/>
              </a:ext>
            </a:extLst>
          </p:cNvPr>
          <p:cNvSpPr txBox="1"/>
          <p:nvPr/>
        </p:nvSpPr>
        <p:spPr>
          <a:xfrm>
            <a:off x="11563081" y="1172160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Отчетный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14" name="Диаграмма 213">
            <a:extLst>
              <a:ext uri="{FF2B5EF4-FFF2-40B4-BE49-F238E27FC236}">
                <a16:creationId xmlns:a16="http://schemas.microsoft.com/office/drawing/2014/main" id="{9A2D0451-102D-4989-906D-C2D266A2E0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101990"/>
              </p:ext>
            </p:extLst>
          </p:nvPr>
        </p:nvGraphicFramePr>
        <p:xfrm>
          <a:off x="445946" y="6880107"/>
          <a:ext cx="4640093" cy="3106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15" name="TextBox 214">
            <a:extLst>
              <a:ext uri="{FF2B5EF4-FFF2-40B4-BE49-F238E27FC236}">
                <a16:creationId xmlns:a16="http://schemas.microsoft.com/office/drawing/2014/main" id="{0B85DA61-56E3-403C-A978-243CEF606220}"/>
              </a:ext>
            </a:extLst>
          </p:cNvPr>
          <p:cNvSpPr txBox="1"/>
          <p:nvPr/>
        </p:nvSpPr>
        <p:spPr>
          <a:xfrm>
            <a:off x="697366" y="99304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40655528-7307-4F22-8FC1-AFACA6B87C97}"/>
              </a:ext>
            </a:extLst>
          </p:cNvPr>
          <p:cNvSpPr txBox="1"/>
          <p:nvPr/>
        </p:nvSpPr>
        <p:spPr>
          <a:xfrm>
            <a:off x="2244247" y="9931438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t1o1d1*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569F51F7-C25E-4405-8290-2907E33635F3}"/>
              </a:ext>
            </a:extLst>
          </p:cNvPr>
          <p:cNvSpPr txBox="1"/>
          <p:nvPr/>
        </p:nvSpPr>
        <p:spPr>
          <a:xfrm>
            <a:off x="3798366" y="99431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18" name="Диаграмма 217">
            <a:extLst>
              <a:ext uri="{FF2B5EF4-FFF2-40B4-BE49-F238E27FC236}">
                <a16:creationId xmlns:a16="http://schemas.microsoft.com/office/drawing/2014/main" id="{300D9252-48C3-4142-8A9D-5B666A3A91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2010073"/>
              </p:ext>
            </p:extLst>
          </p:nvPr>
        </p:nvGraphicFramePr>
        <p:xfrm>
          <a:off x="5172592" y="6927732"/>
          <a:ext cx="4841882" cy="3106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9" name="TextBox 218">
            <a:extLst>
              <a:ext uri="{FF2B5EF4-FFF2-40B4-BE49-F238E27FC236}">
                <a16:creationId xmlns:a16="http://schemas.microsoft.com/office/drawing/2014/main" id="{C595CA31-B946-4FFB-B0A1-08C65148CC2E}"/>
              </a:ext>
            </a:extLst>
          </p:cNvPr>
          <p:cNvSpPr txBox="1"/>
          <p:nvPr/>
        </p:nvSpPr>
        <p:spPr>
          <a:xfrm>
            <a:off x="5468128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641F7B80-FBDC-4297-9DEA-B3DF68612DA1}"/>
              </a:ext>
            </a:extLst>
          </p:cNvPr>
          <p:cNvSpPr txBox="1"/>
          <p:nvPr/>
        </p:nvSpPr>
        <p:spPr>
          <a:xfrm>
            <a:off x="707887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624427A3-B782-42C0-BFD6-F3AD62496245}"/>
              </a:ext>
            </a:extLst>
          </p:cNvPr>
          <p:cNvSpPr txBox="1"/>
          <p:nvPr/>
        </p:nvSpPr>
        <p:spPr>
          <a:xfrm>
            <a:off x="8689451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22" name="Диаграмма 221">
            <a:extLst>
              <a:ext uri="{FF2B5EF4-FFF2-40B4-BE49-F238E27FC236}">
                <a16:creationId xmlns:a16="http://schemas.microsoft.com/office/drawing/2014/main" id="{8917656F-181B-45C5-838E-D8D9419459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704183"/>
              </p:ext>
            </p:extLst>
          </p:nvPr>
        </p:nvGraphicFramePr>
        <p:xfrm>
          <a:off x="10085788" y="6927733"/>
          <a:ext cx="4991525" cy="30154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3" name="TextBox 222">
            <a:extLst>
              <a:ext uri="{FF2B5EF4-FFF2-40B4-BE49-F238E27FC236}">
                <a16:creationId xmlns:a16="http://schemas.microsoft.com/office/drawing/2014/main" id="{1B9414BD-6CEC-44A5-9FE6-1273EB2E21CE}"/>
              </a:ext>
            </a:extLst>
          </p:cNvPr>
          <p:cNvSpPr txBox="1"/>
          <p:nvPr/>
        </p:nvSpPr>
        <p:spPr>
          <a:xfrm>
            <a:off x="103940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7874F727-1F41-4073-BCC3-08EB097FAEBC}"/>
              </a:ext>
            </a:extLst>
          </p:cNvPr>
          <p:cNvSpPr txBox="1"/>
          <p:nvPr/>
        </p:nvSpPr>
        <p:spPr>
          <a:xfrm>
            <a:off x="1205980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70C5ED74-5826-42F8-A595-62C865E3A4F1}"/>
              </a:ext>
            </a:extLst>
          </p:cNvPr>
          <p:cNvSpPr txBox="1"/>
          <p:nvPr/>
        </p:nvSpPr>
        <p:spPr>
          <a:xfrm>
            <a:off x="137267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D127D133-039F-4096-81F7-47C521A5F1B4}"/>
              </a:ext>
            </a:extLst>
          </p:cNvPr>
          <p:cNvSpPr txBox="1"/>
          <p:nvPr/>
        </p:nvSpPr>
        <p:spPr>
          <a:xfrm>
            <a:off x="7969577" y="1190633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Предыдущий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28" name="Таблица 3">
            <a:extLst>
              <a:ext uri="{FF2B5EF4-FFF2-40B4-BE49-F238E27FC236}">
                <a16:creationId xmlns:a16="http://schemas.microsoft.com/office/drawing/2014/main" id="{00053FD8-3E43-4C04-B4F3-C6F8FCA177DE}"/>
              </a:ext>
            </a:extLst>
          </p:cNvPr>
          <p:cNvGraphicFramePr>
            <a:graphicFrameLocks noGrp="1"/>
          </p:cNvGraphicFramePr>
          <p:nvPr/>
        </p:nvGraphicFramePr>
        <p:xfrm>
          <a:off x="11222726" y="1320031"/>
          <a:ext cx="229054" cy="19912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905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991283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229" name="TextBox 228">
            <a:extLst>
              <a:ext uri="{FF2B5EF4-FFF2-40B4-BE49-F238E27FC236}">
                <a16:creationId xmlns:a16="http://schemas.microsoft.com/office/drawing/2014/main" id="{3F959F87-1EF2-4035-98CF-8105F0E5E386}"/>
              </a:ext>
            </a:extLst>
          </p:cNvPr>
          <p:cNvSpPr txBox="1"/>
          <p:nvPr/>
        </p:nvSpPr>
        <p:spPr>
          <a:xfrm>
            <a:off x="8171849" y="30495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956B6227-404A-47B8-90CC-68E5393A11B3}"/>
              </a:ext>
            </a:extLst>
          </p:cNvPr>
          <p:cNvSpPr txBox="1"/>
          <p:nvPr/>
        </p:nvSpPr>
        <p:spPr>
          <a:xfrm>
            <a:off x="8694737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8BF870FB-D870-4627-900C-EAD29AB8AE94}"/>
              </a:ext>
            </a:extLst>
          </p:cNvPr>
          <p:cNvSpPr txBox="1"/>
          <p:nvPr/>
        </p:nvSpPr>
        <p:spPr>
          <a:xfrm>
            <a:off x="922927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B17FDA4D-444A-4D31-B83C-DFBD1C741FF7}"/>
              </a:ext>
            </a:extLst>
          </p:cNvPr>
          <p:cNvSpPr txBox="1"/>
          <p:nvPr/>
        </p:nvSpPr>
        <p:spPr>
          <a:xfrm>
            <a:off x="975013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0148C198-C5DB-4309-BC66-B0E442F609CA}"/>
              </a:ext>
            </a:extLst>
          </p:cNvPr>
          <p:cNvSpPr txBox="1"/>
          <p:nvPr/>
        </p:nvSpPr>
        <p:spPr>
          <a:xfrm>
            <a:off x="10255454" y="305501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419D468C-2586-470F-86BA-B18BD6D5A343}"/>
              </a:ext>
            </a:extLst>
          </p:cNvPr>
          <p:cNvSpPr txBox="1"/>
          <p:nvPr/>
        </p:nvSpPr>
        <p:spPr>
          <a:xfrm>
            <a:off x="10799343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4E19B4FD-410E-471F-B316-51827551FA00}"/>
              </a:ext>
            </a:extLst>
          </p:cNvPr>
          <p:cNvSpPr txBox="1"/>
          <p:nvPr/>
        </p:nvSpPr>
        <p:spPr>
          <a:xfrm>
            <a:off x="11337017" y="3061115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9223CAFF-696D-42B2-9BFC-B848C35AD0ED}"/>
              </a:ext>
            </a:extLst>
          </p:cNvPr>
          <p:cNvSpPr txBox="1"/>
          <p:nvPr/>
        </p:nvSpPr>
        <p:spPr>
          <a:xfrm>
            <a:off x="11852089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26DC69A2-F8F4-44D6-9C85-E99A094FD4AA}"/>
              </a:ext>
            </a:extLst>
          </p:cNvPr>
          <p:cNvSpPr txBox="1"/>
          <p:nvPr/>
        </p:nvSpPr>
        <p:spPr>
          <a:xfrm>
            <a:off x="12376936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84C4E7BF-63F6-4F5D-A00D-5212EB14F295}"/>
              </a:ext>
            </a:extLst>
          </p:cNvPr>
          <p:cNvSpPr txBox="1"/>
          <p:nvPr/>
        </p:nvSpPr>
        <p:spPr>
          <a:xfrm>
            <a:off x="12880799" y="305693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1A8A1C74-82B9-4148-9187-3BB8A04F907B}"/>
              </a:ext>
            </a:extLst>
          </p:cNvPr>
          <p:cNvSpPr txBox="1"/>
          <p:nvPr/>
        </p:nvSpPr>
        <p:spPr>
          <a:xfrm>
            <a:off x="13436127" y="30638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0D872021-A948-4457-B3C4-850E9A2F0F89}"/>
              </a:ext>
            </a:extLst>
          </p:cNvPr>
          <p:cNvSpPr txBox="1"/>
          <p:nvPr/>
        </p:nvSpPr>
        <p:spPr>
          <a:xfrm>
            <a:off x="13955390" y="306384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cxnSp>
        <p:nvCxnSpPr>
          <p:cNvPr id="241" name="Прямая соединительная линия 240">
            <a:extLst>
              <a:ext uri="{FF2B5EF4-FFF2-40B4-BE49-F238E27FC236}">
                <a16:creationId xmlns:a16="http://schemas.microsoft.com/office/drawing/2014/main" id="{31C7898A-E952-4150-AEC6-C3E734BBFAA6}"/>
              </a:ext>
            </a:extLst>
          </p:cNvPr>
          <p:cNvCxnSpPr>
            <a:cxnSpLocks/>
          </p:cNvCxnSpPr>
          <p:nvPr/>
        </p:nvCxnSpPr>
        <p:spPr>
          <a:xfrm flipV="1">
            <a:off x="15208944" y="3049598"/>
            <a:ext cx="461145" cy="47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2" name="TextBox 241">
            <a:extLst>
              <a:ext uri="{FF2B5EF4-FFF2-40B4-BE49-F238E27FC236}">
                <a16:creationId xmlns:a16="http://schemas.microsoft.com/office/drawing/2014/main" id="{5D2D63F7-7501-4F75-A445-8576B9BA851D}"/>
              </a:ext>
            </a:extLst>
          </p:cNvPr>
          <p:cNvSpPr txBox="1"/>
          <p:nvPr/>
        </p:nvSpPr>
        <p:spPr>
          <a:xfrm>
            <a:off x="7655814" y="3037418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EA353FC4-A168-4D74-9793-D2FCA74011C7}"/>
              </a:ext>
            </a:extLst>
          </p:cNvPr>
          <p:cNvSpPr txBox="1"/>
          <p:nvPr/>
        </p:nvSpPr>
        <p:spPr>
          <a:xfrm>
            <a:off x="14479551" y="305468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44" name="Диаграмма 243">
            <a:extLst>
              <a:ext uri="{FF2B5EF4-FFF2-40B4-BE49-F238E27FC236}">
                <a16:creationId xmlns:a16="http://schemas.microsoft.com/office/drawing/2014/main" id="{07A5267B-A063-48C2-AD8C-4474A752BF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2609485"/>
              </p:ext>
            </p:extLst>
          </p:nvPr>
        </p:nvGraphicFramePr>
        <p:xfrm>
          <a:off x="7775256" y="1568291"/>
          <a:ext cx="7391137" cy="1475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98" name="TextBox 97">
            <a:extLst>
              <a:ext uri="{FF2B5EF4-FFF2-40B4-BE49-F238E27FC236}">
                <a16:creationId xmlns:a16="http://schemas.microsoft.com/office/drawing/2014/main" id="{D4320F15-BCB4-4E5E-9D53-3E0A216733E9}"/>
              </a:ext>
            </a:extLst>
          </p:cNvPr>
          <p:cNvSpPr txBox="1"/>
          <p:nvPr/>
        </p:nvSpPr>
        <p:spPr>
          <a:xfrm>
            <a:off x="2950256" y="1790243"/>
            <a:ext cx="1922987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Всего обращений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4A6004B-4208-48F7-BDD8-45B228F1A7F6}"/>
              </a:ext>
            </a:extLst>
          </p:cNvPr>
          <p:cNvSpPr txBox="1"/>
          <p:nvPr/>
        </p:nvSpPr>
        <p:spPr>
          <a:xfrm>
            <a:off x="5198100" y="179155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Закрыто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23A0C0F-54D0-405F-BEB9-FFB6F253598E}"/>
              </a:ext>
            </a:extLst>
          </p:cNvPr>
          <p:cNvSpPr txBox="1"/>
          <p:nvPr/>
        </p:nvSpPr>
        <p:spPr>
          <a:xfrm>
            <a:off x="6235802" y="179081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 работе</a:t>
            </a:r>
          </a:p>
        </p:txBody>
      </p:sp>
      <p:sp>
        <p:nvSpPr>
          <p:cNvPr id="101" name="Прямоугольник 100">
            <a:extLst>
              <a:ext uri="{FF2B5EF4-FFF2-40B4-BE49-F238E27FC236}">
                <a16:creationId xmlns:a16="http://schemas.microsoft.com/office/drawing/2014/main" id="{F95E31A0-9D58-428B-99F0-D6437BCF92F0}"/>
              </a:ext>
            </a:extLst>
          </p:cNvPr>
          <p:cNvSpPr/>
          <p:nvPr/>
        </p:nvSpPr>
        <p:spPr>
          <a:xfrm>
            <a:off x="629652" y="2575350"/>
            <a:ext cx="6852518" cy="334147"/>
          </a:xfrm>
          <a:prstGeom prst="rect">
            <a:avLst/>
          </a:prstGeom>
          <a:solidFill>
            <a:srgbClr val="3494BA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2" name="Прямоугольник 101">
            <a:extLst>
              <a:ext uri="{FF2B5EF4-FFF2-40B4-BE49-F238E27FC236}">
                <a16:creationId xmlns:a16="http://schemas.microsoft.com/office/drawing/2014/main" id="{D6A827ED-4E3C-4B28-B8A9-99F2A31ED5DE}"/>
              </a:ext>
            </a:extLst>
          </p:cNvPr>
          <p:cNvSpPr/>
          <p:nvPr/>
        </p:nvSpPr>
        <p:spPr>
          <a:xfrm>
            <a:off x="615601" y="2138040"/>
            <a:ext cx="6847517" cy="334147"/>
          </a:xfrm>
          <a:prstGeom prst="rect">
            <a:avLst/>
          </a:prstGeom>
          <a:solidFill>
            <a:srgbClr val="D1E7F6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81DDD06-B5EA-4439-B7D3-56C59A9FB1BF}"/>
              </a:ext>
            </a:extLst>
          </p:cNvPr>
          <p:cNvSpPr txBox="1"/>
          <p:nvPr/>
        </p:nvSpPr>
        <p:spPr>
          <a:xfrm>
            <a:off x="673427" y="2124587"/>
            <a:ext cx="2109589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Предыдущий период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A82F2B0-FA86-4682-8540-E95C2AD15DD0}"/>
              </a:ext>
            </a:extLst>
          </p:cNvPr>
          <p:cNvSpPr txBox="1"/>
          <p:nvPr/>
        </p:nvSpPr>
        <p:spPr>
          <a:xfrm>
            <a:off x="673424" y="2562826"/>
            <a:ext cx="2225911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Отчетный период</a:t>
            </a:r>
          </a:p>
        </p:txBody>
      </p:sp>
      <p:sp>
        <p:nvSpPr>
          <p:cNvPr id="105" name="object 39">
            <a:extLst>
              <a:ext uri="{FF2B5EF4-FFF2-40B4-BE49-F238E27FC236}">
                <a16:creationId xmlns:a16="http://schemas.microsoft.com/office/drawing/2014/main" id="{F47C953F-641D-4568-8059-67E6AC9158B3}"/>
              </a:ext>
            </a:extLst>
          </p:cNvPr>
          <p:cNvSpPr txBox="1"/>
          <p:nvPr/>
        </p:nvSpPr>
        <p:spPr>
          <a:xfrm>
            <a:off x="3276000" y="2171534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*t2ce*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6" name="object 39">
            <a:extLst>
              <a:ext uri="{FF2B5EF4-FFF2-40B4-BE49-F238E27FC236}">
                <a16:creationId xmlns:a16="http://schemas.microsoft.com/office/drawing/2014/main" id="{F0E05518-2012-42B2-85DF-93FBB98DB507}"/>
              </a:ext>
            </a:extLst>
          </p:cNvPr>
          <p:cNvSpPr txBox="1"/>
          <p:nvPr/>
        </p:nvSpPr>
        <p:spPr>
          <a:xfrm>
            <a:off x="3276000" y="2611777"/>
            <a:ext cx="176694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l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*t2cnt*</a:t>
            </a:r>
            <a:r>
              <a:rPr lang="ru-RU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t2prc*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7" name="object 39">
            <a:extLst>
              <a:ext uri="{FF2B5EF4-FFF2-40B4-BE49-F238E27FC236}">
                <a16:creationId xmlns:a16="http://schemas.microsoft.com/office/drawing/2014/main" id="{234C13C6-2F23-4BDC-944D-ED1373B6B45E}"/>
              </a:ext>
            </a:extLst>
          </p:cNvPr>
          <p:cNvSpPr txBox="1"/>
          <p:nvPr/>
        </p:nvSpPr>
        <p:spPr>
          <a:xfrm>
            <a:off x="6045874" y="2173338"/>
            <a:ext cx="957001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*t2wc*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8" name="object 39">
            <a:extLst>
              <a:ext uri="{FF2B5EF4-FFF2-40B4-BE49-F238E27FC236}">
                <a16:creationId xmlns:a16="http://schemas.microsoft.com/office/drawing/2014/main" id="{DBCFE1D5-BF1A-4324-816C-C4496B74C691}"/>
              </a:ext>
            </a:extLst>
          </p:cNvPr>
          <p:cNvSpPr txBox="1"/>
          <p:nvPr/>
        </p:nvSpPr>
        <p:spPr>
          <a:xfrm>
            <a:off x="5690141" y="2593764"/>
            <a:ext cx="1336376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*t2wn*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9" name="object 39">
            <a:extLst>
              <a:ext uri="{FF2B5EF4-FFF2-40B4-BE49-F238E27FC236}">
                <a16:creationId xmlns:a16="http://schemas.microsoft.com/office/drawing/2014/main" id="{51396DFB-AE6E-40F0-8492-7FBCD66FE28F}"/>
              </a:ext>
            </a:extLst>
          </p:cNvPr>
          <p:cNvSpPr txBox="1"/>
          <p:nvPr/>
        </p:nvSpPr>
        <p:spPr>
          <a:xfrm>
            <a:off x="4252881" y="2604574"/>
            <a:ext cx="169511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*t2cn*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0" name="object 39">
            <a:extLst>
              <a:ext uri="{FF2B5EF4-FFF2-40B4-BE49-F238E27FC236}">
                <a16:creationId xmlns:a16="http://schemas.microsoft.com/office/drawing/2014/main" id="{6D01A9D5-22F5-41A2-9FED-3C3BA6F8B1EA}"/>
              </a:ext>
            </a:extLst>
          </p:cNvPr>
          <p:cNvSpPr txBox="1"/>
          <p:nvPr/>
        </p:nvSpPr>
        <p:spPr>
          <a:xfrm>
            <a:off x="5068687" y="2170710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*t2cc*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11" name="Таблица 3">
            <a:extLst>
              <a:ext uri="{FF2B5EF4-FFF2-40B4-BE49-F238E27FC236}">
                <a16:creationId xmlns:a16="http://schemas.microsoft.com/office/drawing/2014/main" id="{530BEC7F-6E06-465E-8094-7606DCD53DFA}"/>
              </a:ext>
            </a:extLst>
          </p:cNvPr>
          <p:cNvGraphicFramePr>
            <a:graphicFrameLocks noGrp="1"/>
          </p:cNvGraphicFramePr>
          <p:nvPr/>
        </p:nvGraphicFramePr>
        <p:xfrm>
          <a:off x="4910195" y="1804455"/>
          <a:ext cx="260804" cy="1286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80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286204">
                <a:tc>
                  <a:txBody>
                    <a:bodyPr/>
                    <a:lstStyle/>
                    <a:p>
                      <a:endParaRPr kumimoji="0" lang="ru-RU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charset="-52"/>
                        <a:ea typeface="+mn-ea"/>
                        <a:cs typeface="Golos UI Medium" panose="020B060402020202020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81" name="TextBox 80">
            <a:extLst>
              <a:ext uri="{FF2B5EF4-FFF2-40B4-BE49-F238E27FC236}">
                <a16:creationId xmlns:a16="http://schemas.microsoft.com/office/drawing/2014/main" id="{945FAEB3-DF3D-4D61-9F95-BD44C0E11F45}"/>
              </a:ext>
            </a:extLst>
          </p:cNvPr>
          <p:cNvSpPr txBox="1"/>
          <p:nvPr/>
        </p:nvSpPr>
        <p:spPr>
          <a:xfrm>
            <a:off x="12331700" y="5238000"/>
            <a:ext cx="1044000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t1d1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0AD5A64-5530-43A5-9D4A-6BD12A416271}"/>
              </a:ext>
            </a:extLst>
          </p:cNvPr>
          <p:cNvSpPr txBox="1"/>
          <p:nvPr/>
        </p:nvSpPr>
        <p:spPr>
          <a:xfrm>
            <a:off x="13322468" y="5238000"/>
            <a:ext cx="1044000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t1d1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3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09140126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>
            <a:extLst>
              <a:ext uri="{FF2B5EF4-FFF2-40B4-BE49-F238E27FC236}">
                <a16:creationId xmlns:a16="http://schemas.microsoft.com/office/drawing/2014/main" id="{E86033F6-A13E-4D6B-97AC-E3CD4DFB1B2E}"/>
              </a:ext>
            </a:extLst>
          </p:cNvPr>
          <p:cNvSpPr/>
          <p:nvPr/>
        </p:nvSpPr>
        <p:spPr>
          <a:xfrm>
            <a:off x="4568573" y="284348"/>
            <a:ext cx="9498050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2.4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 по основным темам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(наибольшее количество обращений)</a:t>
            </a:r>
          </a:p>
        </p:txBody>
      </p:sp>
      <p:pic>
        <p:nvPicPr>
          <p:cNvPr id="98" name="Рисунок 97">
            <a:extLst>
              <a:ext uri="{FF2B5EF4-FFF2-40B4-BE49-F238E27FC236}">
                <a16:creationId xmlns:a16="http://schemas.microsoft.com/office/drawing/2014/main" id="{E3B123A1-76B4-4B2D-9969-746B7A074A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6" y="315460"/>
            <a:ext cx="438150" cy="476250"/>
          </a:xfrm>
          <a:prstGeom prst="rect">
            <a:avLst/>
          </a:prstGeom>
        </p:spPr>
      </p:pic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A445EAEE-C47C-4306-9E0B-B0DD0607A0D3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grpSp>
        <p:nvGrpSpPr>
          <p:cNvPr id="101" name="Группа 104">
            <a:extLst>
              <a:ext uri="{FF2B5EF4-FFF2-40B4-BE49-F238E27FC236}">
                <a16:creationId xmlns:a16="http://schemas.microsoft.com/office/drawing/2014/main" id="{A4F1F131-5267-4F93-B067-9F853576C66A}"/>
              </a:ext>
            </a:extLst>
          </p:cNvPr>
          <p:cNvGrpSpPr/>
          <p:nvPr/>
        </p:nvGrpSpPr>
        <p:grpSpPr>
          <a:xfrm>
            <a:off x="900000" y="5237995"/>
            <a:ext cx="11410782" cy="387452"/>
            <a:chOff x="4884925" y="3510129"/>
            <a:chExt cx="6437796" cy="284354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F93A4391-DEB2-4E51-AF41-08A3CEBC78C6}"/>
                </a:ext>
              </a:extLst>
            </p:cNvPr>
            <p:cNvSpPr txBox="1"/>
            <p:nvPr/>
          </p:nvSpPr>
          <p:spPr>
            <a:xfrm>
              <a:off x="4983615" y="3555976"/>
              <a:ext cx="327421" cy="2385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6571" tIns="56571" rIns="56571" bIns="56571" numCol="1" spcCol="38100" rtlCol="0" anchor="ctr">
              <a:spAutoFit/>
            </a:bodyPr>
            <a:lstStyle/>
            <a:p>
              <a:pPr marL="0" marR="0" lvl="0" indent="0" algn="l" defTabSz="509153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endParaRPr>
            </a:p>
          </p:txBody>
        </p:sp>
        <p:grpSp>
          <p:nvGrpSpPr>
            <p:cNvPr id="103" name="Группа 72">
              <a:extLst>
                <a:ext uri="{FF2B5EF4-FFF2-40B4-BE49-F238E27FC236}">
                  <a16:creationId xmlns:a16="http://schemas.microsoft.com/office/drawing/2014/main" id="{40417520-B3A4-4701-9B46-8CCA98380F55}"/>
                </a:ext>
              </a:extLst>
            </p:cNvPr>
            <p:cNvGrpSpPr/>
            <p:nvPr/>
          </p:nvGrpSpPr>
          <p:grpSpPr>
            <a:xfrm>
              <a:off x="4884925" y="3510129"/>
              <a:ext cx="6437796" cy="219378"/>
              <a:chOff x="4884925" y="4156305"/>
              <a:chExt cx="6437796" cy="219378"/>
            </a:xfrm>
          </p:grpSpPr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B1EB82C0-F4F9-47CB-B5F7-E7AC61257C40}"/>
                  </a:ext>
                </a:extLst>
              </p:cNvPr>
              <p:cNvSpPr txBox="1"/>
              <p:nvPr/>
            </p:nvSpPr>
            <p:spPr>
              <a:xfrm>
                <a:off x="8951933" y="4156309"/>
                <a:ext cx="589010" cy="2193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6571" tIns="56571" rIns="56571" bIns="56571" numCol="1" spcCol="38100" rtlCol="0" anchor="ctr">
                <a:spAutoFit/>
              </a:bodyPr>
              <a:lstStyle/>
              <a:p>
                <a:pPr marL="0" marR="0" lvl="0" indent="0" algn="ctr" defTabSz="509144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 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1"/>
                    </a:solidFill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*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t2d8*</a:t>
                </a:r>
                <a:r>
                  <a:rPr lang="ru-RU" sz="1200" dirty="0">
                    <a:latin typeface="Golos UI Medium" panose="020B0604020202020204" pitchFamily="34" charset="-52"/>
                    <a:cs typeface="Golos UI Medium" panose="020B0604020202020204" pitchFamily="34" charset="-52"/>
                    <a:sym typeface="Helvetica"/>
                  </a:rPr>
                  <a:t> </a:t>
                </a: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  <a:sym typeface="Helvetica"/>
                  </a:rPr>
                  <a:t>ед.</a:t>
                </a:r>
                <a:endParaRPr kumimoji="0" lang="ru-RU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Golos UI Medium" panose="020B0604020202020204" pitchFamily="34" charset="-52"/>
                  <a:ea typeface="Helvetica"/>
                  <a:cs typeface="Golos UI Medium" panose="020B0604020202020204" pitchFamily="34" charset="-52"/>
                  <a:sym typeface="Helvetica"/>
                </a:endParaRPr>
              </a:p>
            </p:txBody>
          </p:sp>
          <p:grpSp>
            <p:nvGrpSpPr>
              <p:cNvPr id="105" name="Группа 49">
                <a:extLst>
                  <a:ext uri="{FF2B5EF4-FFF2-40B4-BE49-F238E27FC236}">
                    <a16:creationId xmlns:a16="http://schemas.microsoft.com/office/drawing/2014/main" id="{4D12983A-7FAA-4E4B-AEB7-F837A7A9E7E4}"/>
                  </a:ext>
                </a:extLst>
              </p:cNvPr>
              <p:cNvGrpSpPr/>
              <p:nvPr/>
            </p:nvGrpSpPr>
            <p:grpSpPr>
              <a:xfrm>
                <a:off x="4884925" y="4156305"/>
                <a:ext cx="6437796" cy="219378"/>
                <a:chOff x="4884925" y="4156305"/>
                <a:chExt cx="6437796" cy="219378"/>
              </a:xfrm>
            </p:grpSpPr>
            <p:grpSp>
              <p:nvGrpSpPr>
                <p:cNvPr id="106" name="Группа 48">
                  <a:extLst>
                    <a:ext uri="{FF2B5EF4-FFF2-40B4-BE49-F238E27FC236}">
                      <a16:creationId xmlns:a16="http://schemas.microsoft.com/office/drawing/2014/main" id="{F6AA5C67-B909-41F8-A38A-C426E1906E93}"/>
                    </a:ext>
                  </a:extLst>
                </p:cNvPr>
                <p:cNvGrpSpPr/>
                <p:nvPr/>
              </p:nvGrpSpPr>
              <p:grpSpPr>
                <a:xfrm>
                  <a:off x="4884925" y="4156305"/>
                  <a:ext cx="5255517" cy="219378"/>
                  <a:chOff x="4884925" y="4156305"/>
                  <a:chExt cx="5255517" cy="219378"/>
                </a:xfrm>
              </p:grpSpPr>
              <p:grpSp>
                <p:nvGrpSpPr>
                  <p:cNvPr id="108" name="Группа 47">
                    <a:extLst>
                      <a:ext uri="{FF2B5EF4-FFF2-40B4-BE49-F238E27FC236}">
                        <a16:creationId xmlns:a16="http://schemas.microsoft.com/office/drawing/2014/main" id="{0CF168E9-AEFE-4CFB-82D3-A85A5293F54B}"/>
                      </a:ext>
                    </a:extLst>
                  </p:cNvPr>
                  <p:cNvGrpSpPr/>
                  <p:nvPr/>
                </p:nvGrpSpPr>
                <p:grpSpPr>
                  <a:xfrm>
                    <a:off x="4884925" y="4156305"/>
                    <a:ext cx="4079788" cy="219378"/>
                    <a:chOff x="4884925" y="4156305"/>
                    <a:chExt cx="4079788" cy="219378"/>
                  </a:xfrm>
                </p:grpSpPr>
                <p:grpSp>
                  <p:nvGrpSpPr>
                    <p:cNvPr id="110" name="Группа 46">
                      <a:extLst>
                        <a:ext uri="{FF2B5EF4-FFF2-40B4-BE49-F238E27FC236}">
                          <a16:creationId xmlns:a16="http://schemas.microsoft.com/office/drawing/2014/main" id="{D2C39E3C-D4A9-4903-A0D4-3FDE0BAEF7A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84925" y="4156305"/>
                      <a:ext cx="3487139" cy="219378"/>
                      <a:chOff x="4884925" y="4156305"/>
                      <a:chExt cx="3487139" cy="219378"/>
                    </a:xfrm>
                  </p:grpSpPr>
                  <p:grpSp>
                    <p:nvGrpSpPr>
                      <p:cNvPr id="112" name="Группа 45">
                        <a:extLst>
                          <a:ext uri="{FF2B5EF4-FFF2-40B4-BE49-F238E27FC236}">
                            <a16:creationId xmlns:a16="http://schemas.microsoft.com/office/drawing/2014/main" id="{09C8C44A-2FA4-4452-9686-9286947F8E2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884925" y="4156305"/>
                        <a:ext cx="2897456" cy="219378"/>
                        <a:chOff x="4884925" y="4156305"/>
                        <a:chExt cx="2897456" cy="219378"/>
                      </a:xfrm>
                    </p:grpSpPr>
                    <p:grpSp>
                      <p:nvGrpSpPr>
                        <p:cNvPr id="114" name="Группа 44">
                          <a:extLst>
                            <a:ext uri="{FF2B5EF4-FFF2-40B4-BE49-F238E27FC236}">
                              <a16:creationId xmlns:a16="http://schemas.microsoft.com/office/drawing/2014/main" id="{60A7453A-2ACF-4D61-A18A-33929209F6F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4884925" y="4156305"/>
                          <a:ext cx="2304839" cy="219378"/>
                          <a:chOff x="4884925" y="4156305"/>
                          <a:chExt cx="2304839" cy="219378"/>
                        </a:xfrm>
                      </p:grpSpPr>
                      <p:grpSp>
                        <p:nvGrpSpPr>
                          <p:cNvPr id="116" name="Группа 43">
                            <a:extLst>
                              <a:ext uri="{FF2B5EF4-FFF2-40B4-BE49-F238E27FC236}">
                                <a16:creationId xmlns:a16="http://schemas.microsoft.com/office/drawing/2014/main" id="{6CB887CD-8778-4A69-B3F8-3BB98AE24853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884925" y="4156305"/>
                            <a:ext cx="1706219" cy="219378"/>
                            <a:chOff x="4884925" y="4156305"/>
                            <a:chExt cx="1706219" cy="219378"/>
                          </a:xfrm>
                        </p:grpSpPr>
                        <p:grpSp>
                          <p:nvGrpSpPr>
                            <p:cNvPr id="118" name="Группа 42">
                              <a:extLst>
                                <a:ext uri="{FF2B5EF4-FFF2-40B4-BE49-F238E27FC236}">
                                  <a16:creationId xmlns:a16="http://schemas.microsoft.com/office/drawing/2014/main" id="{70CAF387-4410-465F-AD39-1AD5498643FE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884925" y="4156305"/>
                              <a:ext cx="1123727" cy="219378"/>
                              <a:chOff x="4884925" y="4156305"/>
                              <a:chExt cx="1123727" cy="219378"/>
                            </a:xfrm>
                          </p:grpSpPr>
                          <p:sp>
                            <p:nvSpPr>
                              <p:cNvPr id="120" name="TextBox 119">
                                <a:extLst>
                                  <a:ext uri="{FF2B5EF4-FFF2-40B4-BE49-F238E27FC236}">
                                    <a16:creationId xmlns:a16="http://schemas.microsoft.com/office/drawing/2014/main" id="{0693FDAA-C200-4E39-9EE7-BB1859FEC001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884925" y="4156305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t2d1*</a:t>
                                </a:r>
                                <a:r>
                                  <a:rPr lang="ru-RU" sz="1200" dirty="0">
                                    <a:solidFill>
                                      <a:srgbClr val="000000"/>
                                    </a:solidFill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  <p:sp>
                            <p:nvSpPr>
                              <p:cNvPr id="121" name="TextBox 120">
                                <a:extLst>
                                  <a:ext uri="{FF2B5EF4-FFF2-40B4-BE49-F238E27FC236}">
                                    <a16:creationId xmlns:a16="http://schemas.microsoft.com/office/drawing/2014/main" id="{6456660E-F894-4F41-BC00-833F59DE07C5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5419642" y="4156309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t2d2*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</p:grpSp>
                        <p:sp>
                          <p:nvSpPr>
                            <p:cNvPr id="119" name="TextBox 118">
                              <a:extLst>
                                <a:ext uri="{FF2B5EF4-FFF2-40B4-BE49-F238E27FC236}">
                                  <a16:creationId xmlns:a16="http://schemas.microsoft.com/office/drawing/2014/main" id="{7D142F9F-5A3B-426C-852E-577AD7FBD817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6002134" y="4156309"/>
                              <a:ext cx="589010" cy="219374"/>
                            </a:xfrm>
                            <a:prstGeom prst="rect">
                              <a:avLst/>
                            </a:prstGeom>
                            <a:noFill/>
                            <a:ln w="12700" cap="flat">
                              <a:noFill/>
                              <a:miter lim="400000"/>
                            </a:ln>
                            <a:effectLst/>
                            <a:sp3d/>
                          </p:spPr>
                          <p:style>
                            <a:lnRef idx="0">
                              <a:scrgbClr r="0" g="0" b="0"/>
                            </a:lnRef>
                            <a:fillRef idx="0">
                              <a:scrgbClr r="0" g="0" b="0"/>
                            </a:fillRef>
                            <a:effectRef idx="0">
                              <a:scrgbClr r="0" g="0" b="0"/>
                            </a:effectRef>
                            <a:fontRef idx="none"/>
                          </p:style>
                          <p:txBody>
                            <a:bodyPr rot="0" spcFirstLastPara="1" vertOverflow="overflow" horzOverflow="overflow" vert="horz" wrap="square" lIns="56571" tIns="56571" rIns="56571" bIns="56571" numCol="1" spcCol="38100" rtlCol="0" anchor="ctr">
                              <a:spAutoFit/>
                            </a:bodyPr>
                            <a:lstStyle/>
                            <a:p>
                              <a:pPr marL="0" marR="0" lvl="0" indent="0" algn="ctr" defTabSz="509144" rtl="0" eaLnBrk="1" fontAlgn="auto" latinLnBrk="0" hangingPunct="0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 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000001"/>
                                  </a:solidFill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*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t2d3*</a:t>
                              </a:r>
                              <a:r>
                                <a:rPr lang="ru-RU" sz="1200" dirty="0">
                                  <a:latin typeface="Golos UI Medium" panose="020B0604020202020204" pitchFamily="34" charset="-52"/>
                                  <a:cs typeface="Golos UI Medium" panose="020B0604020202020204" pitchFamily="34" charset="-52"/>
                                  <a:sym typeface="Helvetica"/>
                                </a:rPr>
                                <a:t> </a:t>
                              </a: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  <a:sym typeface="Helvetica"/>
                                </a:rPr>
                                <a:t>ед.</a:t>
                              </a:r>
                              <a:endPara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Helvetica"/>
                                <a:cs typeface="Golos UI Medium" panose="020B0604020202020204" pitchFamily="34" charset="-52"/>
                                <a:sym typeface="Helvetica"/>
                              </a:endParaRPr>
                            </a:p>
                          </p:txBody>
                        </p:sp>
                      </p:grpSp>
                      <p:sp>
                        <p:nvSpPr>
                          <p:cNvPr id="117" name="TextBox 116">
                            <a:extLst>
                              <a:ext uri="{FF2B5EF4-FFF2-40B4-BE49-F238E27FC236}">
                                <a16:creationId xmlns:a16="http://schemas.microsoft.com/office/drawing/2014/main" id="{D09EF86F-CF4A-4C28-B1B0-BCFE5B35B9B5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600754" y="4156309"/>
                            <a:ext cx="589010" cy="219374"/>
                          </a:xfrm>
                          <a:prstGeom prst="rect">
                            <a:avLst/>
                          </a:prstGeom>
                          <a:noFill/>
                          <a:ln w="12700" cap="flat">
                            <a:noFill/>
                            <a:miter lim="400000"/>
                          </a:ln>
                          <a:effectLst/>
                          <a:sp3d/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none"/>
                        </p:style>
                        <p:txBody>
                          <a:bodyPr rot="0" spcFirstLastPara="1" vertOverflow="overflow" horzOverflow="overflow" vert="horz" wrap="square" lIns="56571" tIns="56571" rIns="56571" bIns="56571" numCol="1" spcCol="38100" rtlCol="0" anchor="ctr">
                            <a:spAutoFit/>
                          </a:bodyPr>
                          <a:lstStyle/>
                          <a:p>
                            <a:pPr marL="0" marR="0" lvl="0" indent="0" algn="ctr" defTabSz="509144" rtl="0" eaLnBrk="1" fontAlgn="auto" latinLnBrk="0" hangingPunct="0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 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1"/>
                                </a:solidFill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*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t2d4*</a:t>
                            </a:r>
                            <a:r>
                              <a:rPr lang="ru-RU" sz="1200" dirty="0">
                                <a:latin typeface="Golos UI Medium" panose="020B0604020202020204" pitchFamily="34" charset="-52"/>
                                <a:cs typeface="Golos UI Medium" panose="020B0604020202020204" pitchFamily="34" charset="-52"/>
                                <a:sym typeface="Helvetica"/>
                              </a:rPr>
                              <a:t> </a:t>
                            </a: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  <a:sym typeface="Helvetica"/>
                              </a:rPr>
                              <a:t>ед.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Helvetica"/>
                              <a:cs typeface="Golos UI Medium" panose="020B0604020202020204" pitchFamily="34" charset="-52"/>
                              <a:sym typeface="Helvetica"/>
                            </a:endParaRPr>
                          </a:p>
                        </p:txBody>
                      </p:sp>
                    </p:grpSp>
                    <p:sp>
                      <p:nvSpPr>
                        <p:cNvPr id="115" name="TextBox 114">
                          <a:extLst>
                            <a:ext uri="{FF2B5EF4-FFF2-40B4-BE49-F238E27FC236}">
                              <a16:creationId xmlns:a16="http://schemas.microsoft.com/office/drawing/2014/main" id="{D1FFC888-5C1D-45FA-828B-51589991A286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7193371" y="4156309"/>
                          <a:ext cx="589010" cy="219374"/>
                        </a:xfrm>
                        <a:prstGeom prst="rect">
                          <a:avLst/>
                        </a:prstGeom>
                        <a:noFill/>
                        <a:ln w="12700" cap="flat">
                          <a:noFill/>
                          <a:miter lim="400000"/>
                        </a:ln>
                        <a:effectLst/>
                        <a:sp3d/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none"/>
                      </p:style>
                      <p:txBody>
                        <a:bodyPr rot="0" spcFirstLastPara="1" vertOverflow="overflow" horzOverflow="overflow" vert="horz" wrap="square" lIns="56571" tIns="56571" rIns="56571" bIns="56571" numCol="1" spcCol="38100" rtlCol="0" anchor="ctr">
                          <a:spAutoFit/>
                        </a:bodyPr>
                        <a:lstStyle/>
                        <a:p>
                          <a:pPr marL="0" marR="0" lvl="0" indent="0" algn="ctr" defTabSz="509144" rtl="0" eaLnBrk="1" fontAlgn="auto" latinLnBrk="0" hangingPunct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 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1"/>
                              </a:solidFill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*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t2d5*</a:t>
                          </a:r>
                          <a:r>
                            <a:rPr lang="ru-RU" sz="1200" dirty="0">
                              <a:latin typeface="Golos UI Medium" panose="020B0604020202020204" pitchFamily="34" charset="-52"/>
                              <a:cs typeface="Golos UI Medium" panose="020B0604020202020204" pitchFamily="34" charset="-52"/>
                              <a:sym typeface="Helvetica"/>
                            </a:rPr>
                            <a:t> </a:t>
                          </a: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  <a:sym typeface="Helvetica"/>
                            </a:rPr>
                            <a:t>ед.</a:t>
                          </a:r>
                          <a:endPara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Helvetica"/>
                            <a:cs typeface="Golos UI Medium" panose="020B0604020202020204" pitchFamily="34" charset="-52"/>
                            <a:sym typeface="Helvetica"/>
                          </a:endParaRPr>
                        </a:p>
                      </p:txBody>
                    </p:sp>
                  </p:grpSp>
                  <p:sp>
                    <p:nvSpPr>
                      <p:cNvPr id="113" name="TextBox 112">
                        <a:extLst>
                          <a:ext uri="{FF2B5EF4-FFF2-40B4-BE49-F238E27FC236}">
                            <a16:creationId xmlns:a16="http://schemas.microsoft.com/office/drawing/2014/main" id="{BA91D0F5-CEE7-44A6-A80C-6F7627CE7CA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783054" y="4156309"/>
                        <a:ext cx="589010" cy="219374"/>
                      </a:xfrm>
                      <a:prstGeom prst="rect">
                        <a:avLst/>
                      </a:prstGeom>
                      <a:noFill/>
                      <a:ln w="12700" cap="flat">
                        <a:noFill/>
                        <a:miter lim="400000"/>
                      </a:ln>
                      <a:effectLst/>
                      <a:sp3d/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none"/>
                    </p:style>
                    <p:txBody>
                      <a:bodyPr rot="0" spcFirstLastPara="1" vertOverflow="overflow" horzOverflow="overflow" vert="horz" wrap="square" lIns="56571" tIns="56571" rIns="56571" bIns="56571" numCol="1" spcCol="38100" rtlCol="0" anchor="ctr">
                        <a:spAutoFit/>
                      </a:bodyPr>
                      <a:lstStyle/>
                      <a:p>
                        <a:pPr marL="0" marR="0" lvl="0" indent="0" algn="ctr" defTabSz="509144" rtl="0" eaLnBrk="1" fontAlgn="auto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 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1"/>
                            </a:solidFill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*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t2d6*</a:t>
                        </a:r>
                        <a:r>
                          <a:rPr lang="ru-RU" sz="1200" dirty="0">
                            <a:latin typeface="Golos UI Medium" panose="020B0604020202020204" pitchFamily="34" charset="-52"/>
                            <a:cs typeface="Golos UI Medium" panose="020B0604020202020204" pitchFamily="34" charset="-52"/>
                            <a:sym typeface="Helvetica"/>
                          </a:rPr>
                          <a:t> </a:t>
                        </a: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  <a:sym typeface="Helvetica"/>
                          </a:rPr>
                          <a:t>ед.</a:t>
                        </a:r>
                        <a:endPara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Helvetica"/>
                          <a:cs typeface="Golos UI Medium" panose="020B0604020202020204" pitchFamily="34" charset="-52"/>
                          <a:sym typeface="Helvetica"/>
                        </a:endParaRPr>
                      </a:p>
                    </p:txBody>
                  </p:sp>
                </p:grpSp>
                <p:sp>
                  <p:nvSpPr>
                    <p:cNvPr id="111" name="TextBox 110">
                      <a:extLst>
                        <a:ext uri="{FF2B5EF4-FFF2-40B4-BE49-F238E27FC236}">
                          <a16:creationId xmlns:a16="http://schemas.microsoft.com/office/drawing/2014/main" id="{8F861C15-35F8-4AAD-88E3-DDD5C3014D4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8375703" y="4156309"/>
                      <a:ext cx="589010" cy="219374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sp3d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none"/>
                  </p:style>
                  <p:txBody>
                    <a:bodyPr rot="0" spcFirstLastPara="1" vertOverflow="overflow" horzOverflow="overflow" vert="horz" wrap="square" lIns="56571" tIns="56571" rIns="56571" bIns="56571" numCol="1" spcCol="38100" rtlCol="0" anchor="ctr">
                      <a:spAutoFit/>
                    </a:bodyPr>
                    <a:lstStyle/>
                    <a:p>
                      <a:pPr marL="0" marR="0" lvl="0" indent="0" algn="ctr" defTabSz="509144" rtl="0" eaLnBrk="1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t2d7*</a:t>
                      </a:r>
                      <a:r>
                        <a:rPr lang="ru-RU" sz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  <a:sym typeface="Helvetica"/>
                        </a:rPr>
                        <a:t> </a:t>
                      </a: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ед.</a:t>
                      </a:r>
                      <a:endPara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Helvetica"/>
                        <a:cs typeface="Golos UI Medium" panose="020B0604020202020204" pitchFamily="34" charset="-52"/>
                        <a:sym typeface="Helvetica"/>
                      </a:endParaRPr>
                    </a:p>
                  </p:txBody>
                </p:sp>
              </p:grpSp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17EE4FE6-EEA8-4936-9939-FAA51B691AF6}"/>
                      </a:ext>
                    </a:extLst>
                  </p:cNvPr>
                  <p:cNvSpPr txBox="1"/>
                  <p:nvPr/>
                </p:nvSpPr>
                <p:spPr>
                  <a:xfrm>
                    <a:off x="9551432" y="4156309"/>
                    <a:ext cx="589010" cy="21937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sp3d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56571" tIns="56571" rIns="56571" bIns="56571" numCol="1" spcCol="38100" rtlCol="0" anchor="ctr">
                    <a:spAutoFit/>
                  </a:bodyPr>
                  <a:lstStyle/>
                  <a:p>
                    <a:pPr marL="0" marR="0" lvl="0" indent="0" algn="ctr" defTabSz="509144" rtl="0" eaLnBrk="1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 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1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*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t2d9*</a:t>
                    </a:r>
                    <a:r>
                      <a:rPr lang="ru-RU" sz="1200" dirty="0">
                        <a:latin typeface="Golos UI Medium" panose="020B0604020202020204" pitchFamily="34" charset="-52"/>
                        <a:cs typeface="Golos UI Medium" panose="020B0604020202020204" pitchFamily="34" charset="-52"/>
                        <a:sym typeface="Helvetica"/>
                      </a:rPr>
                      <a:t> </a:t>
                    </a: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  <a:sym typeface="Helvetica"/>
                      </a:rPr>
                      <a:t>ед.</a:t>
                    </a:r>
                    <a:endPara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Helvetica"/>
                      <a:cs typeface="Golos UI Medium" panose="020B0604020202020204" pitchFamily="34" charset="-52"/>
                      <a:sym typeface="Helvetica"/>
                    </a:endParaRPr>
                  </a:p>
                </p:txBody>
              </p: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E399D317-F2E8-47A5-9794-B0F717AC91F8}"/>
                    </a:ext>
                  </a:extLst>
                </p:cNvPr>
                <p:cNvSpPr txBox="1"/>
                <p:nvPr/>
              </p:nvSpPr>
              <p:spPr>
                <a:xfrm>
                  <a:off x="10733711" y="4156309"/>
                  <a:ext cx="589010" cy="21937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6571" tIns="56571" rIns="56571" bIns="56571" numCol="1" spcCol="38100" rtlCol="0" anchor="ctr">
                  <a:spAutoFit/>
                </a:bodyPr>
                <a:lstStyle/>
                <a:p>
                  <a:pPr marL="0" marR="0" lvl="0" indent="0" algn="ctr" defTabSz="509144" rtl="0" eaLnBrk="1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 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1"/>
                      </a:solidFill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*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t2d11*</a:t>
                  </a:r>
                  <a:r>
                    <a:rPr lang="ru-RU" sz="1200" dirty="0">
                      <a:latin typeface="Golos UI Medium" panose="020B0604020202020204" pitchFamily="34" charset="-52"/>
                      <a:cs typeface="Golos UI Medium" panose="020B0604020202020204" pitchFamily="34" charset="-52"/>
                      <a:sym typeface="Helvetica"/>
                    </a:rPr>
                    <a:t> </a:t>
                  </a: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  <a:sym typeface="Helvetica"/>
                    </a:rPr>
                    <a:t>ед.</a:t>
                  </a:r>
                  <a:endPara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Helvetica"/>
                    <a:cs typeface="Golos UI Medium" panose="020B0604020202020204" pitchFamily="34" charset="-52"/>
                    <a:sym typeface="Helvetica"/>
                  </a:endParaRPr>
                </a:p>
              </p:txBody>
            </p:sp>
          </p:grpSp>
        </p:grpSp>
      </p:grpSp>
      <p:graphicFrame>
        <p:nvGraphicFramePr>
          <p:cNvPr id="122" name="Диаграмма 121">
            <a:extLst>
              <a:ext uri="{FF2B5EF4-FFF2-40B4-BE49-F238E27FC236}">
                <a16:creationId xmlns:a16="http://schemas.microsoft.com/office/drawing/2014/main" id="{9AB5BB7D-6FC0-4F04-8609-6B4BE08F77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98799037"/>
              </p:ext>
            </p:extLst>
          </p:nvPr>
        </p:nvGraphicFramePr>
        <p:xfrm>
          <a:off x="798690" y="3186667"/>
          <a:ext cx="13591102" cy="2144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3" name="Таблица 3">
            <a:extLst>
              <a:ext uri="{FF2B5EF4-FFF2-40B4-BE49-F238E27FC236}">
                <a16:creationId xmlns:a16="http://schemas.microsoft.com/office/drawing/2014/main" id="{9E426937-23F1-46CF-9B18-12EFC29DF55B}"/>
              </a:ext>
            </a:extLst>
          </p:cNvPr>
          <p:cNvGraphicFramePr>
            <a:graphicFrameLocks noGrp="1"/>
          </p:cNvGraphicFramePr>
          <p:nvPr/>
        </p:nvGraphicFramePr>
        <p:xfrm>
          <a:off x="630166" y="6214004"/>
          <a:ext cx="14154477" cy="39075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24402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  <a:gridCol w="4911916">
                  <a:extLst>
                    <a:ext uri="{9D8B030D-6E8A-4147-A177-3AD203B41FA5}">
                      <a16:colId xmlns:a16="http://schemas.microsoft.com/office/drawing/2014/main" val="471241117"/>
                    </a:ext>
                  </a:extLst>
                </a:gridCol>
                <a:gridCol w="4718159">
                  <a:extLst>
                    <a:ext uri="{9D8B030D-6E8A-4147-A177-3AD203B41FA5}">
                      <a16:colId xmlns:a16="http://schemas.microsoft.com/office/drawing/2014/main" val="937545188"/>
                    </a:ext>
                  </a:extLst>
                </a:gridCol>
              </a:tblGrid>
              <a:tr h="3907561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24" name="TextBox 123">
            <a:extLst>
              <a:ext uri="{FF2B5EF4-FFF2-40B4-BE49-F238E27FC236}">
                <a16:creationId xmlns:a16="http://schemas.microsoft.com/office/drawing/2014/main" id="{3AF5BD62-412C-4D07-9869-B0A38D44737A}"/>
              </a:ext>
            </a:extLst>
          </p:cNvPr>
          <p:cNvSpPr txBox="1"/>
          <p:nvPr/>
        </p:nvSpPr>
        <p:spPr>
          <a:xfrm>
            <a:off x="819257" y="5705906"/>
            <a:ext cx="11512443" cy="4220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Округа и ответственные организации с наибольшим количеством обращений по теме</a:t>
            </a:r>
          </a:p>
        </p:txBody>
      </p:sp>
      <p:sp>
        <p:nvSpPr>
          <p:cNvPr id="126" name="object 44">
            <a:extLst>
              <a:ext uri="{FF2B5EF4-FFF2-40B4-BE49-F238E27FC236}">
                <a16:creationId xmlns:a16="http://schemas.microsoft.com/office/drawing/2014/main" id="{4D611DD4-3556-47BB-8408-DADF165C866B}"/>
              </a:ext>
            </a:extLst>
          </p:cNvPr>
          <p:cNvSpPr txBox="1"/>
          <p:nvPr/>
        </p:nvSpPr>
        <p:spPr>
          <a:xfrm>
            <a:off x="592714" y="1171791"/>
            <a:ext cx="11909552" cy="639089"/>
          </a:xfrm>
          <a:prstGeom prst="rect">
            <a:avLst/>
          </a:prstGeom>
        </p:spPr>
        <p:txBody>
          <a:bodyPr vert="horz" wrap="square" lIns="0" tIns="10608" rIns="0" bIns="0" rtlCol="0">
            <a:spAutoFit/>
          </a:bodyPr>
          <a:lstStyle/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spc="-4" dirty="0">
                <a:solidFill>
                  <a:srgbClr val="0D0D0D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3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. «</a:t>
            </a:r>
            <a:r>
              <a:rPr kumimoji="0" lang="en-US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Roboto" panose="02000000000000000000" pitchFamily="2" charset="0"/>
                <a:cs typeface="Golos UI Medium" panose="020B0604020202020204" charset="-52"/>
              </a:rPr>
              <a:t>*theme3*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»</a:t>
            </a:r>
          </a:p>
          <a:p>
            <a:pPr marL="10609" marR="0" lvl="0" indent="0" algn="l" defTabSz="1017756" rtl="0" eaLnBrk="1" fontAlgn="auto" latinLnBrk="0" hangingPunct="1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-4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6B263C8-4656-4263-9374-95222ACC3A3C}"/>
              </a:ext>
            </a:extLst>
          </p:cNvPr>
          <p:cNvSpPr txBox="1"/>
          <p:nvPr/>
        </p:nvSpPr>
        <p:spPr>
          <a:xfrm>
            <a:off x="10206552" y="5238000"/>
            <a:ext cx="10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t2d10*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33" name="TextBox 1">
            <a:extLst>
              <a:ext uri="{FF2B5EF4-FFF2-40B4-BE49-F238E27FC236}">
                <a16:creationId xmlns:a16="http://schemas.microsoft.com/office/drawing/2014/main" id="{3E01516D-D340-4DBA-A291-F00D1934B79A}"/>
              </a:ext>
            </a:extLst>
          </p:cNvPr>
          <p:cNvSpPr txBox="1"/>
          <p:nvPr/>
        </p:nvSpPr>
        <p:spPr>
          <a:xfrm>
            <a:off x="7002875" y="6551017"/>
            <a:ext cx="1609309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*t2ao2*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*t2as2*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134" name="TextBox 1">
            <a:extLst>
              <a:ext uri="{FF2B5EF4-FFF2-40B4-BE49-F238E27FC236}">
                <a16:creationId xmlns:a16="http://schemas.microsoft.com/office/drawing/2014/main" id="{E080D972-9585-4586-9B6B-F3F6BF09C766}"/>
              </a:ext>
            </a:extLst>
          </p:cNvPr>
          <p:cNvSpPr txBox="1"/>
          <p:nvPr/>
        </p:nvSpPr>
        <p:spPr>
          <a:xfrm>
            <a:off x="2117581" y="6566853"/>
            <a:ext cx="1231455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*t2ao1*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*t2as1*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135" name="TextBox 1">
            <a:extLst>
              <a:ext uri="{FF2B5EF4-FFF2-40B4-BE49-F238E27FC236}">
                <a16:creationId xmlns:a16="http://schemas.microsoft.com/office/drawing/2014/main" id="{53653800-5386-4758-B954-ADD579C171D8}"/>
              </a:ext>
            </a:extLst>
          </p:cNvPr>
          <p:cNvSpPr txBox="1"/>
          <p:nvPr/>
        </p:nvSpPr>
        <p:spPr>
          <a:xfrm>
            <a:off x="11712151" y="6562112"/>
            <a:ext cx="1373088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*t2ao3*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*t2as3*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604CBEC-8F8D-45C3-8FC6-08C6488C757D}"/>
              </a:ext>
            </a:extLst>
          </p:cNvPr>
          <p:cNvSpPr txBox="1"/>
          <p:nvPr/>
        </p:nvSpPr>
        <p:spPr>
          <a:xfrm>
            <a:off x="12977081" y="3938593"/>
            <a:ext cx="2099366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наибольшее количество</a:t>
            </a:r>
          </a:p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обращений за период</a:t>
            </a:r>
          </a:p>
        </p:txBody>
      </p:sp>
      <p:cxnSp>
        <p:nvCxnSpPr>
          <p:cNvPr id="137" name="Прямая соединительная линия 136">
            <a:extLst>
              <a:ext uri="{FF2B5EF4-FFF2-40B4-BE49-F238E27FC236}">
                <a16:creationId xmlns:a16="http://schemas.microsoft.com/office/drawing/2014/main" id="{2917E607-E825-4143-8FB4-7D83A03D9617}"/>
              </a:ext>
            </a:extLst>
          </p:cNvPr>
          <p:cNvCxnSpPr>
            <a:cxnSpLocks/>
          </p:cNvCxnSpPr>
          <p:nvPr/>
        </p:nvCxnSpPr>
        <p:spPr>
          <a:xfrm>
            <a:off x="12815339" y="4102552"/>
            <a:ext cx="205534" cy="44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TextBox 137">
            <a:extLst>
              <a:ext uri="{FF2B5EF4-FFF2-40B4-BE49-F238E27FC236}">
                <a16:creationId xmlns:a16="http://schemas.microsoft.com/office/drawing/2014/main" id="{9C675F00-8DEA-402A-A62E-DBE0DD4677BD}"/>
              </a:ext>
            </a:extLst>
          </p:cNvPr>
          <p:cNvSpPr txBox="1"/>
          <p:nvPr/>
        </p:nvSpPr>
        <p:spPr>
          <a:xfrm>
            <a:off x="11563081" y="1172160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Отчетный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50" name="Диаграмма 149">
            <a:extLst>
              <a:ext uri="{FF2B5EF4-FFF2-40B4-BE49-F238E27FC236}">
                <a16:creationId xmlns:a16="http://schemas.microsoft.com/office/drawing/2014/main" id="{DEE69A79-D412-4462-9B60-FA6D99FD30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822953"/>
              </p:ext>
            </p:extLst>
          </p:nvPr>
        </p:nvGraphicFramePr>
        <p:xfrm>
          <a:off x="445946" y="6880107"/>
          <a:ext cx="4640093" cy="3106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51" name="TextBox 150">
            <a:extLst>
              <a:ext uri="{FF2B5EF4-FFF2-40B4-BE49-F238E27FC236}">
                <a16:creationId xmlns:a16="http://schemas.microsoft.com/office/drawing/2014/main" id="{5CAD5B2D-AE48-419B-B0AF-309B86A2A88A}"/>
              </a:ext>
            </a:extLst>
          </p:cNvPr>
          <p:cNvSpPr txBox="1"/>
          <p:nvPr/>
        </p:nvSpPr>
        <p:spPr>
          <a:xfrm>
            <a:off x="697366" y="99304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85FAE3CB-6366-4F0E-B24A-8EAF3FDEC1AD}"/>
              </a:ext>
            </a:extLst>
          </p:cNvPr>
          <p:cNvSpPr txBox="1"/>
          <p:nvPr/>
        </p:nvSpPr>
        <p:spPr>
          <a:xfrm>
            <a:off x="2244247" y="9931438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73936E2-A021-44D4-871B-A7838E8104F2}"/>
              </a:ext>
            </a:extLst>
          </p:cNvPr>
          <p:cNvSpPr txBox="1"/>
          <p:nvPr/>
        </p:nvSpPr>
        <p:spPr>
          <a:xfrm>
            <a:off x="3798366" y="99431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t2o1d2*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54" name="Диаграмма 153">
            <a:extLst>
              <a:ext uri="{FF2B5EF4-FFF2-40B4-BE49-F238E27FC236}">
                <a16:creationId xmlns:a16="http://schemas.microsoft.com/office/drawing/2014/main" id="{9B4376DC-6323-4FBF-8AE6-8C44B66A50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9574924"/>
              </p:ext>
            </p:extLst>
          </p:nvPr>
        </p:nvGraphicFramePr>
        <p:xfrm>
          <a:off x="5172592" y="6927732"/>
          <a:ext cx="4841882" cy="3106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55" name="TextBox 154">
            <a:extLst>
              <a:ext uri="{FF2B5EF4-FFF2-40B4-BE49-F238E27FC236}">
                <a16:creationId xmlns:a16="http://schemas.microsoft.com/office/drawing/2014/main" id="{E9A25565-A4E4-4D02-AF62-45FFF4E7DCD3}"/>
              </a:ext>
            </a:extLst>
          </p:cNvPr>
          <p:cNvSpPr txBox="1"/>
          <p:nvPr/>
        </p:nvSpPr>
        <p:spPr>
          <a:xfrm>
            <a:off x="5468128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360B98C3-A04D-4E34-8A45-DC63E2C02AEC}"/>
              </a:ext>
            </a:extLst>
          </p:cNvPr>
          <p:cNvSpPr txBox="1"/>
          <p:nvPr/>
        </p:nvSpPr>
        <p:spPr>
          <a:xfrm>
            <a:off x="707887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4DBA00AA-CD51-4C4E-A39A-E22DEE2ECBBD}"/>
              </a:ext>
            </a:extLst>
          </p:cNvPr>
          <p:cNvSpPr txBox="1"/>
          <p:nvPr/>
        </p:nvSpPr>
        <p:spPr>
          <a:xfrm>
            <a:off x="8689451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58" name="Диаграмма 157">
            <a:extLst>
              <a:ext uri="{FF2B5EF4-FFF2-40B4-BE49-F238E27FC236}">
                <a16:creationId xmlns:a16="http://schemas.microsoft.com/office/drawing/2014/main" id="{69DDB64D-64AD-4B11-8BD5-EC3D5DA57B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9577762"/>
              </p:ext>
            </p:extLst>
          </p:nvPr>
        </p:nvGraphicFramePr>
        <p:xfrm>
          <a:off x="10085788" y="6927732"/>
          <a:ext cx="4991525" cy="3016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9" name="TextBox 158">
            <a:extLst>
              <a:ext uri="{FF2B5EF4-FFF2-40B4-BE49-F238E27FC236}">
                <a16:creationId xmlns:a16="http://schemas.microsoft.com/office/drawing/2014/main" id="{9E35077F-00F7-472F-AF3B-ED15309CD530}"/>
              </a:ext>
            </a:extLst>
          </p:cNvPr>
          <p:cNvSpPr txBox="1"/>
          <p:nvPr/>
        </p:nvSpPr>
        <p:spPr>
          <a:xfrm>
            <a:off x="103940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BFEAD5D7-9FA3-429E-80F7-E6ECA36505B5}"/>
              </a:ext>
            </a:extLst>
          </p:cNvPr>
          <p:cNvSpPr txBox="1"/>
          <p:nvPr/>
        </p:nvSpPr>
        <p:spPr>
          <a:xfrm>
            <a:off x="1205980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97E2AC7-D432-45CD-8E2B-B4518F3BA57C}"/>
              </a:ext>
            </a:extLst>
          </p:cNvPr>
          <p:cNvSpPr txBox="1"/>
          <p:nvPr/>
        </p:nvSpPr>
        <p:spPr>
          <a:xfrm>
            <a:off x="137267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3C7A682F-B40C-44A1-96CE-E0714331572B}"/>
              </a:ext>
            </a:extLst>
          </p:cNvPr>
          <p:cNvSpPr txBox="1"/>
          <p:nvPr/>
        </p:nvSpPr>
        <p:spPr>
          <a:xfrm>
            <a:off x="7969577" y="1190633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Предыдущий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64" name="Таблица 3">
            <a:extLst>
              <a:ext uri="{FF2B5EF4-FFF2-40B4-BE49-F238E27FC236}">
                <a16:creationId xmlns:a16="http://schemas.microsoft.com/office/drawing/2014/main" id="{A2898539-C2C6-402B-816C-FDC6A5FC9015}"/>
              </a:ext>
            </a:extLst>
          </p:cNvPr>
          <p:cNvGraphicFramePr>
            <a:graphicFrameLocks noGrp="1"/>
          </p:cNvGraphicFramePr>
          <p:nvPr/>
        </p:nvGraphicFramePr>
        <p:xfrm>
          <a:off x="11222726" y="1320031"/>
          <a:ext cx="229054" cy="19912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905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991283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65" name="TextBox 164">
            <a:extLst>
              <a:ext uri="{FF2B5EF4-FFF2-40B4-BE49-F238E27FC236}">
                <a16:creationId xmlns:a16="http://schemas.microsoft.com/office/drawing/2014/main" id="{380A299A-FDF3-4529-AC6B-D086C67C55AD}"/>
              </a:ext>
            </a:extLst>
          </p:cNvPr>
          <p:cNvSpPr txBox="1"/>
          <p:nvPr/>
        </p:nvSpPr>
        <p:spPr>
          <a:xfrm>
            <a:off x="8171849" y="30495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DA646D0-17D2-4264-B5C0-B0A7FF043F91}"/>
              </a:ext>
            </a:extLst>
          </p:cNvPr>
          <p:cNvSpPr txBox="1"/>
          <p:nvPr/>
        </p:nvSpPr>
        <p:spPr>
          <a:xfrm>
            <a:off x="8694737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4AFBFC79-3826-4354-B0DC-E160083380A5}"/>
              </a:ext>
            </a:extLst>
          </p:cNvPr>
          <p:cNvSpPr txBox="1"/>
          <p:nvPr/>
        </p:nvSpPr>
        <p:spPr>
          <a:xfrm>
            <a:off x="922927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444CCE2B-9F0D-463B-ACF2-2F40A6954217}"/>
              </a:ext>
            </a:extLst>
          </p:cNvPr>
          <p:cNvSpPr txBox="1"/>
          <p:nvPr/>
        </p:nvSpPr>
        <p:spPr>
          <a:xfrm>
            <a:off x="975013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DADFBC98-CCC2-4A6E-9F28-66A43DCA9D91}"/>
              </a:ext>
            </a:extLst>
          </p:cNvPr>
          <p:cNvSpPr txBox="1"/>
          <p:nvPr/>
        </p:nvSpPr>
        <p:spPr>
          <a:xfrm>
            <a:off x="10255454" y="305501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881A5971-FE26-4EFE-A62E-86B5E3F769BE}"/>
              </a:ext>
            </a:extLst>
          </p:cNvPr>
          <p:cNvSpPr txBox="1"/>
          <p:nvPr/>
        </p:nvSpPr>
        <p:spPr>
          <a:xfrm>
            <a:off x="10799343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AE30628-BC75-4D7D-B14E-2D71DC79DE1C}"/>
              </a:ext>
            </a:extLst>
          </p:cNvPr>
          <p:cNvSpPr txBox="1"/>
          <p:nvPr/>
        </p:nvSpPr>
        <p:spPr>
          <a:xfrm>
            <a:off x="11337017" y="3061115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091690B6-18D4-4AF0-AD35-A69E0E64164D}"/>
              </a:ext>
            </a:extLst>
          </p:cNvPr>
          <p:cNvSpPr txBox="1"/>
          <p:nvPr/>
        </p:nvSpPr>
        <p:spPr>
          <a:xfrm>
            <a:off x="11852089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FA0A1A7-6AB1-45DD-B390-77C677B5A9A4}"/>
              </a:ext>
            </a:extLst>
          </p:cNvPr>
          <p:cNvSpPr txBox="1"/>
          <p:nvPr/>
        </p:nvSpPr>
        <p:spPr>
          <a:xfrm>
            <a:off x="12376936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0FE400F2-0B14-4C96-84B8-0F5F521895E0}"/>
              </a:ext>
            </a:extLst>
          </p:cNvPr>
          <p:cNvSpPr txBox="1"/>
          <p:nvPr/>
        </p:nvSpPr>
        <p:spPr>
          <a:xfrm>
            <a:off x="12880799" y="305693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4E23EF5B-9D0D-40A5-9CB6-367509D9606A}"/>
              </a:ext>
            </a:extLst>
          </p:cNvPr>
          <p:cNvSpPr txBox="1"/>
          <p:nvPr/>
        </p:nvSpPr>
        <p:spPr>
          <a:xfrm>
            <a:off x="13436127" y="30638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50FC5BD-9D0A-4687-871C-82C85A181EE0}"/>
              </a:ext>
            </a:extLst>
          </p:cNvPr>
          <p:cNvSpPr txBox="1"/>
          <p:nvPr/>
        </p:nvSpPr>
        <p:spPr>
          <a:xfrm>
            <a:off x="13955390" y="306384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cxnSp>
        <p:nvCxnSpPr>
          <p:cNvPr id="177" name="Прямая соединительная линия 176">
            <a:extLst>
              <a:ext uri="{FF2B5EF4-FFF2-40B4-BE49-F238E27FC236}">
                <a16:creationId xmlns:a16="http://schemas.microsoft.com/office/drawing/2014/main" id="{77F2A3DB-0276-44D3-97A2-7C42B32346F8}"/>
              </a:ext>
            </a:extLst>
          </p:cNvPr>
          <p:cNvCxnSpPr>
            <a:cxnSpLocks/>
          </p:cNvCxnSpPr>
          <p:nvPr/>
        </p:nvCxnSpPr>
        <p:spPr>
          <a:xfrm flipV="1">
            <a:off x="15254636" y="3049598"/>
            <a:ext cx="461145" cy="47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8C2A0862-888C-4708-AFA9-F480B94B3FCB}"/>
              </a:ext>
            </a:extLst>
          </p:cNvPr>
          <p:cNvSpPr txBox="1"/>
          <p:nvPr/>
        </p:nvSpPr>
        <p:spPr>
          <a:xfrm>
            <a:off x="7655814" y="3037418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D12C5453-7B04-48B4-9402-D7BD606720EA}"/>
              </a:ext>
            </a:extLst>
          </p:cNvPr>
          <p:cNvSpPr txBox="1"/>
          <p:nvPr/>
        </p:nvSpPr>
        <p:spPr>
          <a:xfrm>
            <a:off x="14479551" y="305468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11" name="Диаграмма 210">
            <a:extLst>
              <a:ext uri="{FF2B5EF4-FFF2-40B4-BE49-F238E27FC236}">
                <a16:creationId xmlns:a16="http://schemas.microsoft.com/office/drawing/2014/main" id="{52BA630E-87C2-48A4-8737-A5D43612D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1791019"/>
              </p:ext>
            </p:extLst>
          </p:nvPr>
        </p:nvGraphicFramePr>
        <p:xfrm>
          <a:off x="7775256" y="1568291"/>
          <a:ext cx="7391137" cy="1475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84" name="TextBox 83">
            <a:extLst>
              <a:ext uri="{FF2B5EF4-FFF2-40B4-BE49-F238E27FC236}">
                <a16:creationId xmlns:a16="http://schemas.microsoft.com/office/drawing/2014/main" id="{EE9385B2-1C8A-4EC8-B960-18C024262ADA}"/>
              </a:ext>
            </a:extLst>
          </p:cNvPr>
          <p:cNvSpPr txBox="1"/>
          <p:nvPr/>
        </p:nvSpPr>
        <p:spPr>
          <a:xfrm>
            <a:off x="2950256" y="1790243"/>
            <a:ext cx="1922987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Всего обращений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11880EF-CB10-40C7-808A-9821E9CB5AF6}"/>
              </a:ext>
            </a:extLst>
          </p:cNvPr>
          <p:cNvSpPr txBox="1"/>
          <p:nvPr/>
        </p:nvSpPr>
        <p:spPr>
          <a:xfrm>
            <a:off x="5198100" y="179155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Закрыто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4C4DAF5-D707-4FFD-918C-755C9E65C48A}"/>
              </a:ext>
            </a:extLst>
          </p:cNvPr>
          <p:cNvSpPr txBox="1"/>
          <p:nvPr/>
        </p:nvSpPr>
        <p:spPr>
          <a:xfrm>
            <a:off x="6235802" y="179081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 работе</a:t>
            </a:r>
          </a:p>
        </p:txBody>
      </p:sp>
      <p:sp>
        <p:nvSpPr>
          <p:cNvPr id="87" name="Прямоугольник 86">
            <a:extLst>
              <a:ext uri="{FF2B5EF4-FFF2-40B4-BE49-F238E27FC236}">
                <a16:creationId xmlns:a16="http://schemas.microsoft.com/office/drawing/2014/main" id="{1A28C255-93E9-42F3-8FD4-7C89C611512D}"/>
              </a:ext>
            </a:extLst>
          </p:cNvPr>
          <p:cNvSpPr/>
          <p:nvPr/>
        </p:nvSpPr>
        <p:spPr>
          <a:xfrm>
            <a:off x="629652" y="2575350"/>
            <a:ext cx="6852518" cy="334147"/>
          </a:xfrm>
          <a:prstGeom prst="rect">
            <a:avLst/>
          </a:prstGeom>
          <a:solidFill>
            <a:srgbClr val="3494BA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88" name="Прямоугольник 87">
            <a:extLst>
              <a:ext uri="{FF2B5EF4-FFF2-40B4-BE49-F238E27FC236}">
                <a16:creationId xmlns:a16="http://schemas.microsoft.com/office/drawing/2014/main" id="{CDDA44A6-8532-4487-A1C1-37DB37EEB3CB}"/>
              </a:ext>
            </a:extLst>
          </p:cNvPr>
          <p:cNvSpPr/>
          <p:nvPr/>
        </p:nvSpPr>
        <p:spPr>
          <a:xfrm>
            <a:off x="615601" y="2138040"/>
            <a:ext cx="6847517" cy="334147"/>
          </a:xfrm>
          <a:prstGeom prst="rect">
            <a:avLst/>
          </a:prstGeom>
          <a:solidFill>
            <a:srgbClr val="D1E7F6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240DABD-8DA2-44B1-8651-D088807276D7}"/>
              </a:ext>
            </a:extLst>
          </p:cNvPr>
          <p:cNvSpPr txBox="1"/>
          <p:nvPr/>
        </p:nvSpPr>
        <p:spPr>
          <a:xfrm>
            <a:off x="673427" y="2124587"/>
            <a:ext cx="2109589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Предыдущий период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B1C7AE2-F0D4-4AEE-B25D-F49CC6083E6E}"/>
              </a:ext>
            </a:extLst>
          </p:cNvPr>
          <p:cNvSpPr txBox="1"/>
          <p:nvPr/>
        </p:nvSpPr>
        <p:spPr>
          <a:xfrm>
            <a:off x="673424" y="2562826"/>
            <a:ext cx="2225911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Отчетный период</a:t>
            </a:r>
          </a:p>
        </p:txBody>
      </p:sp>
      <p:sp>
        <p:nvSpPr>
          <p:cNvPr id="91" name="object 39">
            <a:extLst>
              <a:ext uri="{FF2B5EF4-FFF2-40B4-BE49-F238E27FC236}">
                <a16:creationId xmlns:a16="http://schemas.microsoft.com/office/drawing/2014/main" id="{73C3B448-B26F-4D05-9C7E-8356787635ED}"/>
              </a:ext>
            </a:extLst>
          </p:cNvPr>
          <p:cNvSpPr txBox="1"/>
          <p:nvPr/>
        </p:nvSpPr>
        <p:spPr>
          <a:xfrm>
            <a:off x="3276000" y="2171534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*t3ce*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2" name="object 39">
            <a:extLst>
              <a:ext uri="{FF2B5EF4-FFF2-40B4-BE49-F238E27FC236}">
                <a16:creationId xmlns:a16="http://schemas.microsoft.com/office/drawing/2014/main" id="{3D91411C-EF5A-4491-B4B8-BF5F4F3FAFBB}"/>
              </a:ext>
            </a:extLst>
          </p:cNvPr>
          <p:cNvSpPr txBox="1"/>
          <p:nvPr/>
        </p:nvSpPr>
        <p:spPr>
          <a:xfrm>
            <a:off x="3276000" y="2611777"/>
            <a:ext cx="176694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l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*t3cnt*</a:t>
            </a:r>
            <a:r>
              <a:rPr lang="ru-RU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t3prc*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3" name="object 39">
            <a:extLst>
              <a:ext uri="{FF2B5EF4-FFF2-40B4-BE49-F238E27FC236}">
                <a16:creationId xmlns:a16="http://schemas.microsoft.com/office/drawing/2014/main" id="{D8A9DB7A-C59B-4D07-BEAB-8399E2DE30EC}"/>
              </a:ext>
            </a:extLst>
          </p:cNvPr>
          <p:cNvSpPr txBox="1"/>
          <p:nvPr/>
        </p:nvSpPr>
        <p:spPr>
          <a:xfrm>
            <a:off x="6045874" y="2173338"/>
            <a:ext cx="957001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*t3wc*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4" name="object 39">
            <a:extLst>
              <a:ext uri="{FF2B5EF4-FFF2-40B4-BE49-F238E27FC236}">
                <a16:creationId xmlns:a16="http://schemas.microsoft.com/office/drawing/2014/main" id="{42E3C3D4-F975-49ED-AE23-E136ED8E21C1}"/>
              </a:ext>
            </a:extLst>
          </p:cNvPr>
          <p:cNvSpPr txBox="1"/>
          <p:nvPr/>
        </p:nvSpPr>
        <p:spPr>
          <a:xfrm>
            <a:off x="5690141" y="2593764"/>
            <a:ext cx="1336376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*t3wn*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5" name="object 39">
            <a:extLst>
              <a:ext uri="{FF2B5EF4-FFF2-40B4-BE49-F238E27FC236}">
                <a16:creationId xmlns:a16="http://schemas.microsoft.com/office/drawing/2014/main" id="{1A58AED7-3824-4E13-9668-2476EAAD756E}"/>
              </a:ext>
            </a:extLst>
          </p:cNvPr>
          <p:cNvSpPr txBox="1"/>
          <p:nvPr/>
        </p:nvSpPr>
        <p:spPr>
          <a:xfrm>
            <a:off x="4252881" y="2604574"/>
            <a:ext cx="169511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*t3cn*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6" name="object 39">
            <a:extLst>
              <a:ext uri="{FF2B5EF4-FFF2-40B4-BE49-F238E27FC236}">
                <a16:creationId xmlns:a16="http://schemas.microsoft.com/office/drawing/2014/main" id="{9B69589E-985D-41D6-8E12-DD788495563C}"/>
              </a:ext>
            </a:extLst>
          </p:cNvPr>
          <p:cNvSpPr txBox="1"/>
          <p:nvPr/>
        </p:nvSpPr>
        <p:spPr>
          <a:xfrm>
            <a:off x="5068687" y="2170710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*t3cc*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7" name="Таблица 3">
            <a:extLst>
              <a:ext uri="{FF2B5EF4-FFF2-40B4-BE49-F238E27FC236}">
                <a16:creationId xmlns:a16="http://schemas.microsoft.com/office/drawing/2014/main" id="{AD1B70FD-B3B9-496D-B0C8-F83F4E8F1E81}"/>
              </a:ext>
            </a:extLst>
          </p:cNvPr>
          <p:cNvGraphicFramePr>
            <a:graphicFrameLocks noGrp="1"/>
          </p:cNvGraphicFramePr>
          <p:nvPr/>
        </p:nvGraphicFramePr>
        <p:xfrm>
          <a:off x="4910195" y="1804455"/>
          <a:ext cx="260804" cy="1286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80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286204">
                <a:tc>
                  <a:txBody>
                    <a:bodyPr/>
                    <a:lstStyle/>
                    <a:p>
                      <a:endParaRPr kumimoji="0" lang="ru-RU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charset="-52"/>
                        <a:ea typeface="+mn-ea"/>
                        <a:cs typeface="Golos UI Medium" panose="020B060402020202020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81" name="TextBox 80">
            <a:extLst>
              <a:ext uri="{FF2B5EF4-FFF2-40B4-BE49-F238E27FC236}">
                <a16:creationId xmlns:a16="http://schemas.microsoft.com/office/drawing/2014/main" id="{E97D8F0E-5520-429F-96C8-76550E119117}"/>
              </a:ext>
            </a:extLst>
          </p:cNvPr>
          <p:cNvSpPr txBox="1"/>
          <p:nvPr/>
        </p:nvSpPr>
        <p:spPr>
          <a:xfrm>
            <a:off x="12333581" y="5238000"/>
            <a:ext cx="1044001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t2d11*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B50F0746-AC9C-491E-A10B-F2199AE9CDD5}"/>
              </a:ext>
            </a:extLst>
          </p:cNvPr>
          <p:cNvSpPr txBox="1"/>
          <p:nvPr/>
        </p:nvSpPr>
        <p:spPr>
          <a:xfrm>
            <a:off x="13362281" y="5238000"/>
            <a:ext cx="1044001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t2d11*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672221583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B3784C5-AB61-16EF-2C96-50850BCBF760}"/>
              </a:ext>
            </a:extLst>
          </p:cNvPr>
          <p:cNvSpPr/>
          <p:nvPr/>
        </p:nvSpPr>
        <p:spPr>
          <a:xfrm>
            <a:off x="4610111" y="208150"/>
            <a:ext cx="10142565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2.5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 по основным темам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21399C6-8635-4D36-80FF-C38DD931B1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1" y="315460"/>
            <a:ext cx="438150" cy="476250"/>
          </a:xfrm>
          <a:prstGeom prst="rect">
            <a:avLst/>
          </a:prstGeom>
        </p:spPr>
      </p:pic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FFE666D0-055A-4559-9C10-4B296B2AC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5515772"/>
              </p:ext>
            </p:extLst>
          </p:nvPr>
        </p:nvGraphicFramePr>
        <p:xfrm>
          <a:off x="538163" y="1278836"/>
          <a:ext cx="13935080" cy="8589588"/>
        </p:xfrm>
        <a:graphic>
          <a:graphicData uri="http://schemas.openxmlformats.org/drawingml/2006/table">
            <a:tbl>
              <a:tblPr/>
              <a:tblGrid>
                <a:gridCol w="584704">
                  <a:extLst>
                    <a:ext uri="{9D8B030D-6E8A-4147-A177-3AD203B41FA5}">
                      <a16:colId xmlns:a16="http://schemas.microsoft.com/office/drawing/2014/main" val="990562854"/>
                    </a:ext>
                  </a:extLst>
                </a:gridCol>
                <a:gridCol w="3033147">
                  <a:extLst>
                    <a:ext uri="{9D8B030D-6E8A-4147-A177-3AD203B41FA5}">
                      <a16:colId xmlns:a16="http://schemas.microsoft.com/office/drawing/2014/main" val="2590129571"/>
                    </a:ext>
                  </a:extLst>
                </a:gridCol>
                <a:gridCol w="755242">
                  <a:extLst>
                    <a:ext uri="{9D8B030D-6E8A-4147-A177-3AD203B41FA5}">
                      <a16:colId xmlns:a16="http://schemas.microsoft.com/office/drawing/2014/main" val="2241095131"/>
                    </a:ext>
                  </a:extLst>
                </a:gridCol>
                <a:gridCol w="755242">
                  <a:extLst>
                    <a:ext uri="{9D8B030D-6E8A-4147-A177-3AD203B41FA5}">
                      <a16:colId xmlns:a16="http://schemas.microsoft.com/office/drawing/2014/main" val="3150097715"/>
                    </a:ext>
                  </a:extLst>
                </a:gridCol>
                <a:gridCol w="755242">
                  <a:extLst>
                    <a:ext uri="{9D8B030D-6E8A-4147-A177-3AD203B41FA5}">
                      <a16:colId xmlns:a16="http://schemas.microsoft.com/office/drawing/2014/main" val="1636444144"/>
                    </a:ext>
                  </a:extLst>
                </a:gridCol>
                <a:gridCol w="755242">
                  <a:extLst>
                    <a:ext uri="{9D8B030D-6E8A-4147-A177-3AD203B41FA5}">
                      <a16:colId xmlns:a16="http://schemas.microsoft.com/office/drawing/2014/main" val="4081972757"/>
                    </a:ext>
                  </a:extLst>
                </a:gridCol>
                <a:gridCol w="755242">
                  <a:extLst>
                    <a:ext uri="{9D8B030D-6E8A-4147-A177-3AD203B41FA5}">
                      <a16:colId xmlns:a16="http://schemas.microsoft.com/office/drawing/2014/main" val="3905429754"/>
                    </a:ext>
                  </a:extLst>
                </a:gridCol>
                <a:gridCol w="755242">
                  <a:extLst>
                    <a:ext uri="{9D8B030D-6E8A-4147-A177-3AD203B41FA5}">
                      <a16:colId xmlns:a16="http://schemas.microsoft.com/office/drawing/2014/main" val="1686344071"/>
                    </a:ext>
                  </a:extLst>
                </a:gridCol>
                <a:gridCol w="755242">
                  <a:extLst>
                    <a:ext uri="{9D8B030D-6E8A-4147-A177-3AD203B41FA5}">
                      <a16:colId xmlns:a16="http://schemas.microsoft.com/office/drawing/2014/main" val="1153766534"/>
                    </a:ext>
                  </a:extLst>
                </a:gridCol>
                <a:gridCol w="755242">
                  <a:extLst>
                    <a:ext uri="{9D8B030D-6E8A-4147-A177-3AD203B41FA5}">
                      <a16:colId xmlns:a16="http://schemas.microsoft.com/office/drawing/2014/main" val="2916087061"/>
                    </a:ext>
                  </a:extLst>
                </a:gridCol>
                <a:gridCol w="755242">
                  <a:extLst>
                    <a:ext uri="{9D8B030D-6E8A-4147-A177-3AD203B41FA5}">
                      <a16:colId xmlns:a16="http://schemas.microsoft.com/office/drawing/2014/main" val="90960930"/>
                    </a:ext>
                  </a:extLst>
                </a:gridCol>
                <a:gridCol w="609066">
                  <a:extLst>
                    <a:ext uri="{9D8B030D-6E8A-4147-A177-3AD203B41FA5}">
                      <a16:colId xmlns:a16="http://schemas.microsoft.com/office/drawing/2014/main" val="1139224381"/>
                    </a:ext>
                  </a:extLst>
                </a:gridCol>
                <a:gridCol w="675887">
                  <a:extLst>
                    <a:ext uri="{9D8B030D-6E8A-4147-A177-3AD203B41FA5}">
                      <a16:colId xmlns:a16="http://schemas.microsoft.com/office/drawing/2014/main" val="1828582821"/>
                    </a:ext>
                  </a:extLst>
                </a:gridCol>
                <a:gridCol w="675887">
                  <a:extLst>
                    <a:ext uri="{9D8B030D-6E8A-4147-A177-3AD203B41FA5}">
                      <a16:colId xmlns:a16="http://schemas.microsoft.com/office/drawing/2014/main" val="2739654842"/>
                    </a:ext>
                  </a:extLst>
                </a:gridCol>
                <a:gridCol w="675887">
                  <a:extLst>
                    <a:ext uri="{9D8B030D-6E8A-4147-A177-3AD203B41FA5}">
                      <a16:colId xmlns:a16="http://schemas.microsoft.com/office/drawing/2014/main" val="1693942292"/>
                    </a:ext>
                  </a:extLst>
                </a:gridCol>
                <a:gridCol w="883324">
                  <a:extLst>
                    <a:ext uri="{9D8B030D-6E8A-4147-A177-3AD203B41FA5}">
                      <a16:colId xmlns:a16="http://schemas.microsoft.com/office/drawing/2014/main" val="3968069203"/>
                    </a:ext>
                  </a:extLst>
                </a:gridCol>
              </a:tblGrid>
              <a:tr h="998462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№ п/п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Тема обращения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ЦАО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СВАО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ВАО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ЮВАО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ЮЗАО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СЗАО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ЗелАО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ТиНАО</a:t>
                      </a:r>
                      <a:endParaRPr lang="ru-RU" sz="1400" b="0" i="0" u="none" strike="noStrike" dirty="0">
                        <a:solidFill>
                          <a:srgbClr val="FFFFFF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ГБУ «АВД»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Иные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Общий итог по теме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87427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1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t1ob*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722265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2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73805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3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756317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4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7955127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5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99514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6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287003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7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1717688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8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907932"/>
                  </a:ext>
                </a:extLst>
              </a:tr>
              <a:tr h="624502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9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73910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10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6043828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11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*t11ob*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*t11ot*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chemeClr val="tx1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0988556"/>
                  </a:ext>
                </a:extLst>
              </a:tr>
              <a:tr h="846624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ru-RU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Общий итог по округу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tsuc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tsuze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tsuti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tsuob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tsuot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tsusu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2599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7144656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B0A2C49C-CD04-42B0-ACF5-0619EFF84668}"/>
              </a:ext>
            </a:extLst>
          </p:cNvPr>
          <p:cNvSpPr/>
          <p:nvPr/>
        </p:nvSpPr>
        <p:spPr>
          <a:xfrm>
            <a:off x="3717878" y="190560"/>
            <a:ext cx="15119349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2.6.1 Рейтинг районов по общему удельному количеству обращений 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на 1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000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жителей, проживающих в районе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20933F7E-E5FE-47CE-BA40-330351A131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4609556"/>
              </p:ext>
            </p:extLst>
          </p:nvPr>
        </p:nvGraphicFramePr>
        <p:xfrm>
          <a:off x="393700" y="1263650"/>
          <a:ext cx="14312899" cy="8782056"/>
        </p:xfrm>
        <a:graphic>
          <a:graphicData uri="http://schemas.openxmlformats.org/drawingml/2006/table">
            <a:tbl>
              <a:tblPr/>
              <a:tblGrid>
                <a:gridCol w="3601460">
                  <a:extLst>
                    <a:ext uri="{9D8B030D-6E8A-4147-A177-3AD203B41FA5}">
                      <a16:colId xmlns:a16="http://schemas.microsoft.com/office/drawing/2014/main" val="1684890578"/>
                    </a:ext>
                  </a:extLst>
                </a:gridCol>
                <a:gridCol w="859703">
                  <a:extLst>
                    <a:ext uri="{9D8B030D-6E8A-4147-A177-3AD203B41FA5}">
                      <a16:colId xmlns:a16="http://schemas.microsoft.com/office/drawing/2014/main" val="929229605"/>
                    </a:ext>
                  </a:extLst>
                </a:gridCol>
                <a:gridCol w="464705">
                  <a:extLst>
                    <a:ext uri="{9D8B030D-6E8A-4147-A177-3AD203B41FA5}">
                      <a16:colId xmlns:a16="http://schemas.microsoft.com/office/drawing/2014/main" val="1515642030"/>
                    </a:ext>
                  </a:extLst>
                </a:gridCol>
                <a:gridCol w="3601460">
                  <a:extLst>
                    <a:ext uri="{9D8B030D-6E8A-4147-A177-3AD203B41FA5}">
                      <a16:colId xmlns:a16="http://schemas.microsoft.com/office/drawing/2014/main" val="452256310"/>
                    </a:ext>
                  </a:extLst>
                </a:gridCol>
                <a:gridCol w="859703">
                  <a:extLst>
                    <a:ext uri="{9D8B030D-6E8A-4147-A177-3AD203B41FA5}">
                      <a16:colId xmlns:a16="http://schemas.microsoft.com/office/drawing/2014/main" val="1253208755"/>
                    </a:ext>
                  </a:extLst>
                </a:gridCol>
                <a:gridCol w="464705">
                  <a:extLst>
                    <a:ext uri="{9D8B030D-6E8A-4147-A177-3AD203B41FA5}">
                      <a16:colId xmlns:a16="http://schemas.microsoft.com/office/drawing/2014/main" val="4202118952"/>
                    </a:ext>
                  </a:extLst>
                </a:gridCol>
                <a:gridCol w="3601460">
                  <a:extLst>
                    <a:ext uri="{9D8B030D-6E8A-4147-A177-3AD203B41FA5}">
                      <a16:colId xmlns:a16="http://schemas.microsoft.com/office/drawing/2014/main" val="3081393303"/>
                    </a:ext>
                  </a:extLst>
                </a:gridCol>
                <a:gridCol w="859703">
                  <a:extLst>
                    <a:ext uri="{9D8B030D-6E8A-4147-A177-3AD203B41FA5}">
                      <a16:colId xmlns:a16="http://schemas.microsoft.com/office/drawing/2014/main" val="1401190682"/>
                    </a:ext>
                  </a:extLst>
                </a:gridCol>
              </a:tblGrid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87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167085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16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A97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14408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46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AD7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0051765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56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97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5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29964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56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D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90142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B6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BF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71900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B6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2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4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557717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C6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2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3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55238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17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4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3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740308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8A7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5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2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64569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8F7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A7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2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363564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4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F7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2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2337570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4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F7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E0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256878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5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68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0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936709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6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78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DF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373336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C7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E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890346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E7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D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588296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E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E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42896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E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889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F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28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A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202471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2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5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9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160401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3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5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9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614766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67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9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86851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87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97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04226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01">
            <a:extLst>
              <a:ext uri="{FF2B5EF4-FFF2-40B4-BE49-F238E27FC236}">
                <a16:creationId xmlns:a16="http://schemas.microsoft.com/office/drawing/2014/main" id="{69216DDB-691F-4614-AC59-D0F9A5F1A205}"/>
              </a:ext>
            </a:extLst>
          </p:cNvPr>
          <p:cNvSpPr txBox="1"/>
          <p:nvPr/>
        </p:nvSpPr>
        <p:spPr>
          <a:xfrm>
            <a:off x="625642" y="10375474"/>
            <a:ext cx="52638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 Еженедельные данные АИС ЦУ КГХ за период с </a:t>
            </a:r>
            <a:r>
              <a:rPr lang="en-US" sz="10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</a:t>
            </a:r>
            <a:r>
              <a:rPr lang="en-US" sz="1000" dirty="0" err="1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nowperioddate</a:t>
            </a:r>
            <a:r>
              <a:rPr lang="en-US" sz="10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757986D-7A83-4E8C-9C53-E28CA3A33F00}"/>
              </a:ext>
            </a:extLst>
          </p:cNvPr>
          <p:cNvSpPr/>
          <p:nvPr/>
        </p:nvSpPr>
        <p:spPr>
          <a:xfrm>
            <a:off x="3736416" y="190560"/>
            <a:ext cx="15119349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2.6.2 Рейтинг районов по общему удельному количеству обращений 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на 1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000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жителей, проживающих в районе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81003F73-3522-4FD2-9027-C40579971E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7264823"/>
              </p:ext>
            </p:extLst>
          </p:nvPr>
        </p:nvGraphicFramePr>
        <p:xfrm>
          <a:off x="463550" y="1079500"/>
          <a:ext cx="14160500" cy="8909050"/>
        </p:xfrm>
        <a:graphic>
          <a:graphicData uri="http://schemas.openxmlformats.org/drawingml/2006/table">
            <a:tbl>
              <a:tblPr/>
              <a:tblGrid>
                <a:gridCol w="3563113">
                  <a:extLst>
                    <a:ext uri="{9D8B030D-6E8A-4147-A177-3AD203B41FA5}">
                      <a16:colId xmlns:a16="http://schemas.microsoft.com/office/drawing/2014/main" val="163869930"/>
                    </a:ext>
                  </a:extLst>
                </a:gridCol>
                <a:gridCol w="850549">
                  <a:extLst>
                    <a:ext uri="{9D8B030D-6E8A-4147-A177-3AD203B41FA5}">
                      <a16:colId xmlns:a16="http://schemas.microsoft.com/office/drawing/2014/main" val="1542191663"/>
                    </a:ext>
                  </a:extLst>
                </a:gridCol>
                <a:gridCol w="459757">
                  <a:extLst>
                    <a:ext uri="{9D8B030D-6E8A-4147-A177-3AD203B41FA5}">
                      <a16:colId xmlns:a16="http://schemas.microsoft.com/office/drawing/2014/main" val="1151601942"/>
                    </a:ext>
                  </a:extLst>
                </a:gridCol>
                <a:gridCol w="3563113">
                  <a:extLst>
                    <a:ext uri="{9D8B030D-6E8A-4147-A177-3AD203B41FA5}">
                      <a16:colId xmlns:a16="http://schemas.microsoft.com/office/drawing/2014/main" val="2781345192"/>
                    </a:ext>
                  </a:extLst>
                </a:gridCol>
                <a:gridCol w="850549">
                  <a:extLst>
                    <a:ext uri="{9D8B030D-6E8A-4147-A177-3AD203B41FA5}">
                      <a16:colId xmlns:a16="http://schemas.microsoft.com/office/drawing/2014/main" val="3644231629"/>
                    </a:ext>
                  </a:extLst>
                </a:gridCol>
                <a:gridCol w="387598">
                  <a:extLst>
                    <a:ext uri="{9D8B030D-6E8A-4147-A177-3AD203B41FA5}">
                      <a16:colId xmlns:a16="http://schemas.microsoft.com/office/drawing/2014/main" val="1249941719"/>
                    </a:ext>
                  </a:extLst>
                </a:gridCol>
                <a:gridCol w="3635272">
                  <a:extLst>
                    <a:ext uri="{9D8B030D-6E8A-4147-A177-3AD203B41FA5}">
                      <a16:colId xmlns:a16="http://schemas.microsoft.com/office/drawing/2014/main" val="192475017"/>
                    </a:ext>
                  </a:extLst>
                </a:gridCol>
                <a:gridCol w="850549">
                  <a:extLst>
                    <a:ext uri="{9D8B030D-6E8A-4147-A177-3AD203B41FA5}">
                      <a16:colId xmlns:a16="http://schemas.microsoft.com/office/drawing/2014/main" val="1327406121"/>
                    </a:ext>
                  </a:extLst>
                </a:gridCol>
              </a:tblGrid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87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455653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97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E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E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858191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A7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BD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CB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246270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B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AC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4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3894322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C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9C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BF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2472923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D8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9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AF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413232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E8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9C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AD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942395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F8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7C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A4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8588723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09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7C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9F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279341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09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5C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9C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297637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19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4C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9B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970846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1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3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99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33330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2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3B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97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052088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2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2B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96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598922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5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1B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96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892760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6A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0B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95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2889034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6A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C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93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4248635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6B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9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1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932821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7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9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8D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783559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7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9A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8C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9352142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7B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7A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87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829005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9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59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85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046101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C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4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287804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CC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7473269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8470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5380089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Макет титульного листа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Макет листов отчета">
  <a:themeElements>
    <a:clrScheme name="Другая 114515415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D4EAF3"/>
      </a:accent1>
      <a:accent2>
        <a:srgbClr val="9AD3D9"/>
      </a:accent2>
      <a:accent3>
        <a:srgbClr val="A3CEED"/>
      </a:accent3>
      <a:accent4>
        <a:srgbClr val="75B5E4"/>
      </a:accent4>
      <a:accent5>
        <a:srgbClr val="C9D1D1"/>
      </a:accent5>
      <a:accent6>
        <a:srgbClr val="AFBABB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A7A7A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rmAutofit/>
      </a:bodyPr>
      <a:lstStyle>
        <a:defPPr marL="0" marR="0" indent="0" algn="l" defTabSz="18286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-200" normalizeH="0" baseline="0">
            <a:ln>
              <a:noFill/>
            </a:ln>
            <a:solidFill>
              <a:srgbClr val="53585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7729B8-9A2C-49BE-8AD4-3A6DBB92943C}">
  <we:reference id="wa104381063" version="1.0.0.1" store="ru-RU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122862</TotalTime>
  <Words>2690</Words>
  <Application>Microsoft Office PowerPoint</Application>
  <PresentationFormat>Произвольный</PresentationFormat>
  <Paragraphs>885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8</vt:i4>
      </vt:variant>
    </vt:vector>
  </HeadingPairs>
  <TitlesOfParts>
    <vt:vector size="25" baseType="lpstr">
      <vt:lpstr>Calibri</vt:lpstr>
      <vt:lpstr>Trebuchet MS Обычный</vt:lpstr>
      <vt:lpstr>Helvetica Light</vt:lpstr>
      <vt:lpstr>Helvetica</vt:lpstr>
      <vt:lpstr>Arial</vt:lpstr>
      <vt:lpstr>Wingdings</vt:lpstr>
      <vt:lpstr>Helvetica Neue Medium</vt:lpstr>
      <vt:lpstr>Golos UI Medium</vt:lpstr>
      <vt:lpstr>Trebuchet MS</vt:lpstr>
      <vt:lpstr>Calibri Light</vt:lpstr>
      <vt:lpstr>Golos UI Medium</vt:lpstr>
      <vt:lpstr>Golos UI</vt:lpstr>
      <vt:lpstr>Макет титульного листа</vt:lpstr>
      <vt:lpstr>Специальное оформление</vt:lpstr>
      <vt:lpstr>2_Макет листов отчета</vt:lpstr>
      <vt:lpstr>6_Office Theme</vt:lpstr>
      <vt:lpstr>7_Office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Першин Александр Сергеевич</dc:creator>
  <cp:lastModifiedBy>Галиченко Артём Александрович</cp:lastModifiedBy>
  <cp:revision>9279</cp:revision>
  <cp:lastPrinted>2024-10-15T12:23:23Z</cp:lastPrinted>
  <dcterms:modified xsi:type="dcterms:W3CDTF">2025-07-08T08:07:00Z</dcterms:modified>
</cp:coreProperties>
</file>